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  <p:sldId id="359" r:id="rId111"/>
    <p:sldId id="360" r:id="rId112"/>
    <p:sldId id="361" r:id="rId113"/>
    <p:sldId id="362" r:id="rId114"/>
    <p:sldId id="363" r:id="rId115"/>
    <p:sldId id="364" r:id="rId116"/>
    <p:sldId id="365" r:id="rId117"/>
    <p:sldId id="366" r:id="rId118"/>
    <p:sldId id="367" r:id="rId119"/>
    <p:sldId id="368" r:id="rId120"/>
    <p:sldId id="369" r:id="rId121"/>
    <p:sldId id="370" r:id="rId1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Relationship Id="rId82" Type="http://schemas.openxmlformats.org/officeDocument/2006/relationships/slide" Target="slides/slide75.xml"/><Relationship Id="rId83" Type="http://schemas.openxmlformats.org/officeDocument/2006/relationships/slide" Target="slides/slide76.xml"/><Relationship Id="rId84" Type="http://schemas.openxmlformats.org/officeDocument/2006/relationships/slide" Target="slides/slide77.xml"/><Relationship Id="rId85" Type="http://schemas.openxmlformats.org/officeDocument/2006/relationships/slide" Target="slides/slide78.xml"/><Relationship Id="rId86" Type="http://schemas.openxmlformats.org/officeDocument/2006/relationships/slide" Target="slides/slide79.xml"/><Relationship Id="rId87" Type="http://schemas.openxmlformats.org/officeDocument/2006/relationships/slide" Target="slides/slide80.xml"/><Relationship Id="rId88" Type="http://schemas.openxmlformats.org/officeDocument/2006/relationships/slide" Target="slides/slide81.xml"/><Relationship Id="rId89" Type="http://schemas.openxmlformats.org/officeDocument/2006/relationships/slide" Target="slides/slide82.xml"/><Relationship Id="rId90" Type="http://schemas.openxmlformats.org/officeDocument/2006/relationships/slide" Target="slides/slide83.xml"/><Relationship Id="rId91" Type="http://schemas.openxmlformats.org/officeDocument/2006/relationships/slide" Target="slides/slide84.xml"/><Relationship Id="rId92" Type="http://schemas.openxmlformats.org/officeDocument/2006/relationships/slide" Target="slides/slide85.xml"/><Relationship Id="rId93" Type="http://schemas.openxmlformats.org/officeDocument/2006/relationships/slide" Target="slides/slide86.xml"/><Relationship Id="rId94" Type="http://schemas.openxmlformats.org/officeDocument/2006/relationships/slide" Target="slides/slide87.xml"/><Relationship Id="rId95" Type="http://schemas.openxmlformats.org/officeDocument/2006/relationships/slide" Target="slides/slide88.xml"/><Relationship Id="rId96" Type="http://schemas.openxmlformats.org/officeDocument/2006/relationships/slide" Target="slides/slide89.xml"/><Relationship Id="rId97" Type="http://schemas.openxmlformats.org/officeDocument/2006/relationships/slide" Target="slides/slide90.xml"/><Relationship Id="rId98" Type="http://schemas.openxmlformats.org/officeDocument/2006/relationships/slide" Target="slides/slide91.xml"/><Relationship Id="rId99" Type="http://schemas.openxmlformats.org/officeDocument/2006/relationships/slide" Target="slides/slide92.xml"/><Relationship Id="rId100" Type="http://schemas.openxmlformats.org/officeDocument/2006/relationships/slide" Target="slides/slide93.xml"/><Relationship Id="rId101" Type="http://schemas.openxmlformats.org/officeDocument/2006/relationships/slide" Target="slides/slide94.xml"/><Relationship Id="rId102" Type="http://schemas.openxmlformats.org/officeDocument/2006/relationships/slide" Target="slides/slide95.xml"/><Relationship Id="rId103" Type="http://schemas.openxmlformats.org/officeDocument/2006/relationships/slide" Target="slides/slide96.xml"/><Relationship Id="rId104" Type="http://schemas.openxmlformats.org/officeDocument/2006/relationships/slide" Target="slides/slide97.xml"/><Relationship Id="rId105" Type="http://schemas.openxmlformats.org/officeDocument/2006/relationships/slide" Target="slides/slide98.xml"/><Relationship Id="rId106" Type="http://schemas.openxmlformats.org/officeDocument/2006/relationships/slide" Target="slides/slide99.xml"/><Relationship Id="rId107" Type="http://schemas.openxmlformats.org/officeDocument/2006/relationships/slide" Target="slides/slide100.xml"/><Relationship Id="rId108" Type="http://schemas.openxmlformats.org/officeDocument/2006/relationships/slide" Target="slides/slide101.xml"/><Relationship Id="rId109" Type="http://schemas.openxmlformats.org/officeDocument/2006/relationships/slide" Target="slides/slide102.xml"/><Relationship Id="rId110" Type="http://schemas.openxmlformats.org/officeDocument/2006/relationships/slide" Target="slides/slide103.xml"/><Relationship Id="rId111" Type="http://schemas.openxmlformats.org/officeDocument/2006/relationships/slide" Target="slides/slide104.xml"/><Relationship Id="rId112" Type="http://schemas.openxmlformats.org/officeDocument/2006/relationships/slide" Target="slides/slide105.xml"/><Relationship Id="rId113" Type="http://schemas.openxmlformats.org/officeDocument/2006/relationships/slide" Target="slides/slide106.xml"/><Relationship Id="rId114" Type="http://schemas.openxmlformats.org/officeDocument/2006/relationships/slide" Target="slides/slide107.xml"/><Relationship Id="rId115" Type="http://schemas.openxmlformats.org/officeDocument/2006/relationships/slide" Target="slides/slide108.xml"/><Relationship Id="rId116" Type="http://schemas.openxmlformats.org/officeDocument/2006/relationships/slide" Target="slides/slide109.xml"/><Relationship Id="rId117" Type="http://schemas.openxmlformats.org/officeDocument/2006/relationships/slide" Target="slides/slide110.xml"/><Relationship Id="rId118" Type="http://schemas.openxmlformats.org/officeDocument/2006/relationships/slide" Target="slides/slide111.xml"/><Relationship Id="rId119" Type="http://schemas.openxmlformats.org/officeDocument/2006/relationships/slide" Target="slides/slide112.xml"/><Relationship Id="rId120" Type="http://schemas.openxmlformats.org/officeDocument/2006/relationships/slide" Target="slides/slide113.xml"/><Relationship Id="rId121" Type="http://schemas.openxmlformats.org/officeDocument/2006/relationships/slide" Target="slides/slide114.xml"/><Relationship Id="rId122" Type="http://schemas.openxmlformats.org/officeDocument/2006/relationships/slide" Target="slides/slide115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.t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facebook.com/askdjango/" TargetMode="External"/><Relationship Id="rId3" Type="http://schemas.openxmlformats.org/officeDocument/2006/relationships/image" Target="../media/image2.tif"/><Relationship Id="rId4" Type="http://schemas.openxmlformats.org/officeDocument/2006/relationships/image" Target="../media/image1.tif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sp>
        <p:nvSpPr>
          <p:cNvPr id="17" name="Shape 17"/>
          <p:cNvSpPr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pic>
        <p:nvPicPr>
          <p:cNvPr id="18" name="image9.tif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62874" y="13008137"/>
            <a:ext cx="2773456" cy="693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-5339"/>
            <a:ext cx="24384001" cy="838201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hape 20"/>
          <p:cNvSpPr/>
          <p:nvPr/>
        </p:nvSpPr>
        <p:spPr>
          <a:xfrm>
            <a:off x="16704954" y="115311"/>
            <a:ext cx="7494525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2016 한국컴퓨터정보학회 워크샵 (제주대학교)</a:t>
            </a:r>
          </a:p>
        </p:txBody>
      </p:sp>
      <p:pic>
        <p:nvPicPr>
          <p:cNvPr id="21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1156" y="12809977"/>
            <a:ext cx="1791282" cy="828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077589" y="13005568"/>
            <a:ext cx="2768233" cy="59690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Shape 104"/>
          <p:cNvSpPr/>
          <p:nvPr>
            <p:ph type="body" sz="quarter" idx="14"/>
          </p:nvPr>
        </p:nvSpPr>
        <p:spPr>
          <a:xfrm>
            <a:off x="2387600" y="6038850"/>
            <a:ext cx="19621500" cy="901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“여기에 인용을 입력하십시오.” </a:t>
            </a:r>
          </a:p>
        </p:txBody>
      </p:sp>
      <p:sp>
        <p:nvSpPr>
          <p:cNvPr id="105" name="Shape 10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pic>
        <p:nvPicPr>
          <p:cNvPr id="113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339"/>
            <a:ext cx="24384001" cy="838201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114"/>
          <p:cNvSpPr/>
          <p:nvPr/>
        </p:nvSpPr>
        <p:spPr>
          <a:xfrm>
            <a:off x="16704954" y="115311"/>
            <a:ext cx="7494525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2016 한국컴퓨터정보학회 워크샵 (제주대학교)</a:t>
            </a:r>
          </a:p>
        </p:txBody>
      </p:sp>
      <p:sp>
        <p:nvSpPr>
          <p:cNvPr id="115" name="Shape 1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pic" sz="half" idx="13"/>
          </p:nvPr>
        </p:nvSpPr>
        <p:spPr>
          <a:xfrm>
            <a:off x="4461199" y="1200943"/>
            <a:ext cx="15463408" cy="745015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Shape 31"/>
          <p:cNvSpPr/>
          <p:nvPr>
            <p:ph type="title"/>
          </p:nvPr>
        </p:nvSpPr>
        <p:spPr>
          <a:xfrm>
            <a:off x="635000" y="8978900"/>
            <a:ext cx="23114000" cy="2006600"/>
          </a:xfrm>
          <a:prstGeom prst="rect">
            <a:avLst/>
          </a:prstGeom>
        </p:spPr>
        <p:txBody>
          <a:bodyPr anchor="b"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xfrm>
            <a:off x="635000" y="110490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Shape 49"/>
          <p:cNvSpPr/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 algn="ctr">
              <a:defRPr sz="8400"/>
            </a:lvl1pPr>
          </a:lstStyle>
          <a:p>
            <a:pPr/>
            <a:r>
              <a:t>제목 텍스트</a:t>
            </a:r>
          </a:p>
        </p:txBody>
      </p:sp>
      <p:sp>
        <p:nvSpPr>
          <p:cNvPr id="50" name="Shape 50"/>
          <p:cNvSpPr/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1" name="Shape 5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title"/>
          </p:nvPr>
        </p:nvSpPr>
        <p:spPr>
          <a:xfrm>
            <a:off x="650230" y="952500"/>
            <a:ext cx="23083542" cy="228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7" name="Shape 67"/>
          <p:cNvSpPr/>
          <p:nvPr>
            <p:ph type="body" idx="1"/>
          </p:nvPr>
        </p:nvSpPr>
        <p:spPr>
          <a:xfrm>
            <a:off x="667320" y="3238500"/>
            <a:ext cx="23049360" cy="9220200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pic" sz="half" idx="13"/>
          </p:nvPr>
        </p:nvSpPr>
        <p:spPr>
          <a:xfrm>
            <a:off x="13749870" y="3238391"/>
            <a:ext cx="9538308" cy="92203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Shape 76"/>
          <p:cNvSpPr/>
          <p:nvPr>
            <p:ph type="title"/>
          </p:nvPr>
        </p:nvSpPr>
        <p:spPr>
          <a:xfrm>
            <a:off x="650133" y="952500"/>
            <a:ext cx="23083734" cy="228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7" name="Shape 77"/>
          <p:cNvSpPr/>
          <p:nvPr>
            <p:ph type="body" sz="half" idx="1"/>
          </p:nvPr>
        </p:nvSpPr>
        <p:spPr>
          <a:xfrm>
            <a:off x="648301" y="3238500"/>
            <a:ext cx="11832551" cy="92202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body" idx="1"/>
          </p:nvPr>
        </p:nvSpPr>
        <p:spPr>
          <a:xfrm>
            <a:off x="1054965" y="1778000"/>
            <a:ext cx="22274072" cy="10301053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pic" sz="quarter" idx="13"/>
          </p:nvPr>
        </p:nvSpPr>
        <p:spPr>
          <a:xfrm>
            <a:off x="15620019" y="6970107"/>
            <a:ext cx="7453648" cy="558704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Shape 94"/>
          <p:cNvSpPr/>
          <p:nvPr>
            <p:ph type="pic" sz="quarter" idx="14"/>
          </p:nvPr>
        </p:nvSpPr>
        <p:spPr>
          <a:xfrm>
            <a:off x="15592132" y="1026801"/>
            <a:ext cx="7509391" cy="562882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Shape 95"/>
          <p:cNvSpPr/>
          <p:nvPr>
            <p:ph type="pic" idx="15"/>
          </p:nvPr>
        </p:nvSpPr>
        <p:spPr>
          <a:xfrm>
            <a:off x="1214389" y="1130300"/>
            <a:ext cx="14157421" cy="1145533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hape 9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tif"/><Relationship Id="rId3" Type="http://schemas.openxmlformats.org/officeDocument/2006/relationships/hyperlink" Target="http://facebook.com/askdjango/" TargetMode="External"/><Relationship Id="rId4" Type="http://schemas.openxmlformats.org/officeDocument/2006/relationships/image" Target="../media/image2.tif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40280" y="952500"/>
            <a:ext cx="2310344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pic>
        <p:nvPicPr>
          <p:cNvPr id="3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339"/>
            <a:ext cx="24384001" cy="8382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"/>
          <p:cNvSpPr/>
          <p:nvPr/>
        </p:nvSpPr>
        <p:spPr>
          <a:xfrm>
            <a:off x="16704954" y="115311"/>
            <a:ext cx="7494525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2016 한국컴퓨터정보학회 워크샵 (제주대학교)</a:t>
            </a:r>
          </a:p>
        </p:txBody>
      </p:sp>
      <p:pic>
        <p:nvPicPr>
          <p:cNvPr id="5" name="image9.tif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2874" y="13008137"/>
            <a:ext cx="2773456" cy="693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1156" y="12809977"/>
            <a:ext cx="1791282" cy="828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077589" y="13005568"/>
            <a:ext cx="2768233" cy="5969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8"/>
          <p:cNvSpPr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" name="Shape 9"/>
          <p:cNvSpPr/>
          <p:nvPr>
            <p:ph type="sldNum" sz="quarter" idx="2"/>
          </p:nvPr>
        </p:nvSpPr>
        <p:spPr>
          <a:xfrm>
            <a:off x="11978538" y="13081000"/>
            <a:ext cx="414224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  <p:transition xmlns:p14="http://schemas.microsoft.com/office/powerpoint/2010/main" spd="med" advClick="1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0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png"/></Relationships>

</file>

<file path=ppt/slides/_rels/slide1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png"/></Relationships>

</file>

<file path=ppt/slides/_rels/slide1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png"/></Relationships>

</file>

<file path=ppt/slides/_rels/slide1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
</file>

<file path=ppt/slides/_rels/slide1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library/exceptions.html#built-in-exceptions" TargetMode="External"/></Relationships>

</file>

<file path=ppt/slides/_rels/slide1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hyperlink" Target="http://www.tiobe.com/tiobe_index?page=index" TargetMode="Externa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ko.wikipedia.org/wiki/%EA%B7%80%EB%8F%84_%EB%B0%98_%EB%A1%9C%EC%84%AC" TargetMode="Externa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legacy.python.org/dev/peps/pep-0373/" TargetMode="Externa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hyperlink" Target="https://youtu.be/YgtL4S7Hrwo?t=186" TargetMode="Externa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python.org" TargetMode="External"/><Relationship Id="rId3" Type="http://schemas.openxmlformats.org/officeDocument/2006/relationships/hyperlink" Target="https://www.python.org/downloads/" TargetMode="External"/><Relationship Id="rId4" Type="http://schemas.openxmlformats.org/officeDocument/2006/relationships/hyperlink" Target="https://www.continuum.io/downloads" TargetMode="Externa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yyuu/pyenv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pypi.python.org/pypi" TargetMode="External"/><Relationship Id="rId3" Type="http://schemas.openxmlformats.org/officeDocument/2006/relationships/image" Target="../media/image12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vinta/awesome-python" TargetMode="Externa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yyuu/pyenv" TargetMode="Externa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ipython.org/" TargetMode="Externa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localhost:8888" TargetMode="External"/><Relationship Id="rId3" Type="http://schemas.openxmlformats.org/officeDocument/2006/relationships/image" Target="../media/image13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llieus/msworkshop-2016-jeju/blob/master/Naver%20Webtoon%20Display.ipynb" TargetMode="External"/><Relationship Id="rId3" Type="http://schemas.openxmlformats.org/officeDocument/2006/relationships/image" Target="../media/image16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sk@festi.kr" TargetMode="External"/><Relationship Id="rId3" Type="http://schemas.openxmlformats.org/officeDocument/2006/relationships/hyperlink" Target="http://facebook.com/askdjango" TargetMode="External"/><Relationship Id="rId4" Type="http://schemas.openxmlformats.org/officeDocument/2006/relationships/hyperlink" Target="http://facebook.com/groups/askdjango" TargetMode="External"/><Relationship Id="rId5" Type="http://schemas.openxmlformats.org/officeDocument/2006/relationships/hyperlink" Target="http://festi.kr" TargetMode="External"/><Relationship Id="rId6" Type="http://schemas.openxmlformats.org/officeDocument/2006/relationships/image" Target="../media/image4.png"/><Relationship Id="rId7" Type="http://schemas.openxmlformats.org/officeDocument/2006/relationships/hyperlink" Target="http://facebook.com/allieuslee" TargetMode="External"/><Relationship Id="rId8" Type="http://schemas.openxmlformats.org/officeDocument/2006/relationships/image" Target="../media/image5.png"/><Relationship Id="rId9" Type="http://schemas.openxmlformats.org/officeDocument/2006/relationships/image" Target="../media/image3.tif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llieus/msworkshop-2016-jeju/blob/master/crawl_naver_webtoon.py" TargetMode="Externa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llieus/msworkshop-2016-jeju/blob/master/melon_chart.py" TargetMode="External"/><Relationship Id="rId3" Type="http://schemas.openxmlformats.org/officeDocument/2006/relationships/image" Target="../media/image22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facebook.com/p.rogramming3k/" TargetMode="External"/><Relationship Id="rId3" Type="http://schemas.openxmlformats.org/officeDocument/2006/relationships/hyperlink" Target="https://www.facebook.com/askdjango/posts/599904070172651" TargetMode="External"/><Relationship Id="rId4" Type="http://schemas.openxmlformats.org/officeDocument/2006/relationships/hyperlink" Target="https://www.facebook.com/MicrosoftDeveloper.Korea/posts/840075202763476" TargetMode="External"/><Relationship Id="rId5" Type="http://schemas.openxmlformats.org/officeDocument/2006/relationships/hyperlink" Target="http://www.djangogirlsseoul.org/" TargetMode="External"/><Relationship Id="rId6" Type="http://schemas.openxmlformats.org/officeDocument/2006/relationships/hyperlink" Target="http://festi.kr/about/" TargetMode="Externa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.1/library/string.html#format-string-syntax" TargetMode="Externa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python.org/dev/peps/pep-0008/#indentation" TargetMode="External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python.org/dev/peps/pep-0257/" TargetMode="External"/><Relationship Id="rId3" Type="http://schemas.openxmlformats.org/officeDocument/2006/relationships/hyperlink" Target="http://sphinxcontrib-napoleon.readthedocs.io/en/latest/example_google.html" TargetMode="External"/><Relationship Id="rId4" Type="http://schemas.openxmlformats.org/officeDocument/2006/relationships/image" Target="../media/image28.png"/><Relationship Id="rId5" Type="http://schemas.openxmlformats.org/officeDocument/2006/relationships/image" Target="../media/image29.png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llieus/msworkshop-2016-jeju" TargetMode="External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tutorial/datastructures.html#more-on-lists" TargetMode="External"/></Relationships>
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tutorial/datastructures.html#tuples-and-sequences" TargetMode="External"/></Relationships>

</file>

<file path=ppt/slides/_rels/slide5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tutorial/datastructures.html#sets" TargetMode="External"/></Relationships>

</file>

<file path=ppt/slides/_rels/slide5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tutorial/datastructures.html#dictionaries" TargetMode="External"/></Relationships>

</file>

<file path=ppt/slides/_rels/slide6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library/collections.html#collections.OrderedDict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
</file>

<file path=ppt/slides/_rels/slide7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en.wikipedia.org/wiki/CamelCase" TargetMode="External"/><Relationship Id="rId3" Type="http://schemas.openxmlformats.org/officeDocument/2006/relationships/image" Target="../media/image32.png"/></Relationships>

</file>

<file path=ppt/slides/_rels/slide7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png"/></Relationships>

</file>

<file path=ppt/slides/_rels/slide7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ode.visualstudio.com/" TargetMode="External"/><Relationship Id="rId3" Type="http://schemas.openxmlformats.org/officeDocument/2006/relationships/image" Target="../media/image6.png"/></Relationships>

</file>

<file path=ppt/slides/_rels/slide8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iki.python.org/moin/Generators" TargetMode="External"/><Relationship Id="rId3" Type="http://schemas.openxmlformats.org/officeDocument/2006/relationships/hyperlink" Target="https://www.python.org/dev/peps/pep-0479/" TargetMode="External"/></Relationships>

</file>

<file path=ppt/slides/_rels/slide8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reference/lexical_analysis.html#encoding-declarations" TargetMode="External"/></Relationships>

</file>

<file path=ppt/slides/_rels/slide9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/Relationships>

</file>

<file path=ppt/slides/_rels/slide9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png"/></Relationships>

</file>

<file path=ppt/slides/_rels/slide9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library/functions.html" TargetMode="External"/><Relationship Id="rId3" Type="http://schemas.openxmlformats.org/officeDocument/2006/relationships/hyperlink" Target="https://docs.python.org/3/library/functions.html#sorted" TargetMode="External"/><Relationship Id="rId4" Type="http://schemas.openxmlformats.org/officeDocument/2006/relationships/hyperlink" Target="https://docs.python.org/3/library/functions.html#filter" TargetMode="External"/><Relationship Id="rId5" Type="http://schemas.openxmlformats.org/officeDocument/2006/relationships/hyperlink" Target="https://docs.python.org/3/library/functions.html#map" TargetMode="External"/></Relationships>

</file>

<file path=ppt/slides/_rels/slide9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library/functions.html#max" TargetMode="External"/><Relationship Id="rId3" Type="http://schemas.openxmlformats.org/officeDocument/2006/relationships/hyperlink" Target="https://docs.python.org/3/library/functions.html#min" TargetMode="External"/></Relationships>

</file>

<file path=ppt/slides/_rels/slide9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howto/sorting.html" TargetMode="External"/></Relationships>

</file>

<file path=ppt/slides/_rels/slide9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시작하기</a:t>
            </a:r>
          </a:p>
        </p:txBody>
      </p:sp>
      <p:sp>
        <p:nvSpPr>
          <p:cNvPr id="132" name="Shape 132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한국컴퓨터정보학회 워크샵 Day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추천 Extension</a:t>
            </a:r>
          </a:p>
        </p:txBody>
      </p:sp>
      <p:sp>
        <p:nvSpPr>
          <p:cNvPr id="163" name="Shape 1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설치</a:t>
            </a:r>
          </a:p>
          <a:p>
            <a:pPr lvl="1"/>
            <a:r>
              <a:t>메뉴 "보기" -&gt; "Extension" 에서 "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Python</a:t>
            </a:r>
            <a:r>
              <a:t>" 키워드 검색</a:t>
            </a:r>
          </a:p>
        </p:txBody>
      </p:sp>
      <p:pic>
        <p:nvPicPr>
          <p:cNvPr id="16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49965" y="4928510"/>
            <a:ext cx="14240732" cy="30966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연습문제 - 나이 역순으로 정렬하기</a:t>
            </a:r>
          </a:p>
        </p:txBody>
      </p:sp>
      <p:sp>
        <p:nvSpPr>
          <p:cNvPr id="546" name="Shape 54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나이 역순으로 정렬하기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class</a:t>
            </a:r>
            <a:r>
              <a:t> Person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name</a:t>
            </a:r>
            <a:r>
              <a:rPr b="1"/>
              <a:t>,</a:t>
            </a:r>
            <a:r>
              <a:t> age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name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name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age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age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people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'철수'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'영희'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'근수'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'명자'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'소영'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12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t>]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people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sort</a:t>
            </a:r>
            <a:r>
              <a:rPr b="1"/>
              <a:t>(</a:t>
            </a:r>
            <a:r>
              <a:t>key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person</a:t>
            </a:r>
            <a:r>
              <a:rPr b="1"/>
              <a:t>:</a:t>
            </a:r>
            <a:r>
              <a:t> 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age</a:t>
            </a:r>
            <a:r>
              <a:rPr b="1"/>
              <a:t>,</a:t>
            </a:r>
            <a:r>
              <a:t> reverse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427AB3"/>
                </a:solidFill>
              </a:rPr>
              <a:t>True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person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people</a:t>
            </a:r>
            <a:r>
              <a:rPr b="1"/>
              <a:t>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name</a:t>
            </a:r>
            <a:r>
              <a:rPr b="1"/>
              <a:t>,</a:t>
            </a:r>
            <a:r>
              <a:t> 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age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Shape 5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연습문제  - 다수 기준으로 정렬하기</a:t>
            </a:r>
          </a:p>
        </p:txBody>
      </p:sp>
      <p:sp>
        <p:nvSpPr>
          <p:cNvPr id="549" name="Shape 5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660400">
              <a:spcBef>
                <a:spcPts val="4700"/>
              </a:spcBef>
              <a:defRPr sz="4160"/>
            </a:pPr>
            <a:r>
              <a:t>다음 리스트를 다음 기준으로 정렬해보세요.</a:t>
            </a:r>
          </a:p>
          <a:p>
            <a:pPr lvl="1" marL="1016000" indent="-508000" defTabSz="660400">
              <a:spcBef>
                <a:spcPts val="4700"/>
              </a:spcBef>
              <a:defRPr sz="4160"/>
            </a:pPr>
            <a:r>
              <a:t>1차 기준 : 자릿수</a:t>
            </a:r>
          </a:p>
          <a:p>
            <a:pPr lvl="1" marL="1016000" indent="-508000" defTabSz="660400">
              <a:spcBef>
                <a:spcPts val="4700"/>
              </a:spcBef>
              <a:defRPr sz="4160"/>
            </a:pPr>
            <a:r>
              <a:t>2차 기준 : 1의 자리 숫자</a:t>
            </a:r>
          </a:p>
          <a:p>
            <a:pPr lvl="1" marL="0" indent="18288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313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211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121</a:t>
            </a:r>
            <a:r>
              <a:rPr b="1"/>
              <a:t>]</a:t>
            </a:r>
          </a:p>
          <a:p>
            <a:pPr lvl="1" marL="0" indent="18288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# Quiz 코드 : sorted(...)</a:t>
            </a:r>
            <a:endParaRPr>
              <a:solidFill>
                <a:srgbClr val="000000"/>
              </a:solidFill>
            </a:endParaRPr>
          </a:p>
          <a:p>
            <a:pPr lvl="1" marL="0" indent="182880" defTabSz="365760">
              <a:spcBef>
                <a:spcPts val="0"/>
              </a:spcBef>
              <a:buSzTx/>
              <a:buNone/>
              <a:defRPr b="1"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0"/>
              <a:t>mylist</a:t>
            </a:r>
            <a:r>
              <a:rPr>
                <a:solidFill>
                  <a:srgbClr val="D97100"/>
                </a:solidFill>
              </a:rPr>
              <a:t>.</a:t>
            </a:r>
            <a:r>
              <a:rPr b="0"/>
              <a:t>sort</a:t>
            </a:r>
            <a:r>
              <a:t>(</a:t>
            </a:r>
            <a:r>
              <a:rPr b="0"/>
              <a:t>key</a:t>
            </a:r>
            <a:r>
              <a:rPr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len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str</a:t>
            </a:r>
            <a:r>
              <a:t>(</a:t>
            </a:r>
            <a:r>
              <a:rPr b="0"/>
              <a:t>i</a:t>
            </a:r>
            <a:r>
              <a:t>)),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  <a:endParaRPr b="0"/>
          </a:p>
          <a:p>
            <a:pPr lvl="1" marL="0" indent="182880" defTabSz="365760">
              <a:spcBef>
                <a:spcPts val="0"/>
              </a:spcBef>
              <a:buSzTx/>
              <a:buNone/>
              <a:defRPr b="1"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mylist</a:t>
            </a:r>
            <a:r>
              <a:t>)</a:t>
            </a:r>
            <a:br/>
            <a:r>
              <a:t>[9, 10, 20, 11, 12, 211, 121, 313]</a:t>
            </a: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힌트</a:t>
            </a:r>
          </a:p>
          <a:p>
            <a:pPr lvl="1" marL="1016000" indent="-508000" defTabSz="660400">
              <a:spcBef>
                <a:spcPts val="4700"/>
              </a:spcBef>
              <a:defRPr sz="4160"/>
            </a:pPr>
            <a:r>
              <a:t>숫자 11 은 str(11) 를 통해 문자열로 변환할 수 있습니다.</a:t>
            </a:r>
          </a:p>
          <a:p>
            <a:pPr lvl="1" marL="1016000" indent="-508000" defTabSz="660400">
              <a:spcBef>
                <a:spcPts val="4700"/>
              </a:spcBef>
              <a:defRPr sz="4160"/>
            </a:pPr>
            <a:r>
              <a:t>문자열의 길이는 len(문자열) 을 통해 알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Comprehension (List, Dict, Set) (1)</a:t>
            </a:r>
          </a:p>
        </p:txBody>
      </p:sp>
      <p:sp>
        <p:nvSpPr>
          <p:cNvPr id="552" name="Shape 5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350" indent="-387350" defTabSz="503555">
              <a:spcBef>
                <a:spcPts val="3500"/>
              </a:spcBef>
              <a:defRPr sz="3172"/>
            </a:pPr>
            <a:r>
              <a:t>특정 리스트의 각각의 원소에 어떤 함수를 적용한 후, 그 결과로 새로운 List, Dict, Set 을 만들 수 있는 아주 간편한 방법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List Comprehension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[</a:t>
            </a:r>
            <a:r>
              <a:t> 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]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[</a:t>
            </a:r>
            <a:r>
              <a:t> 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if</a:t>
            </a:r>
            <a:r>
              <a:t> 필터링조건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]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Dict Comprehension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{</a:t>
            </a:r>
            <a:r>
              <a:t> Key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:</a:t>
            </a:r>
            <a:r>
              <a:t>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}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{</a:t>
            </a:r>
            <a:r>
              <a:t> Key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:</a:t>
            </a:r>
            <a:r>
              <a:t>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if</a:t>
            </a:r>
            <a:r>
              <a:t> 필터링조건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}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Set Comprehension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{</a:t>
            </a:r>
            <a:r>
              <a:t> 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}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{</a:t>
            </a:r>
            <a:r>
              <a:t> 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if</a:t>
            </a:r>
            <a:r>
              <a:t> 필터링조건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Comprehension (List, Dict, Set) (2)</a:t>
            </a:r>
          </a:p>
        </p:txBody>
      </p:sp>
      <p:sp>
        <p:nvSpPr>
          <p:cNvPr id="555" name="Shape 555"/>
          <p:cNvSpPr/>
          <p:nvPr>
            <p:ph type="body" sz="half" idx="1"/>
          </p:nvPr>
        </p:nvSpPr>
        <p:spPr>
          <a:xfrm>
            <a:off x="667320" y="3238500"/>
            <a:ext cx="12678976" cy="9777990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val_list_comprehension1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)]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val_list_comprehension1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[]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mylist1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append</a:t>
            </a:r>
            <a:r>
              <a:rPr b="1"/>
              <a:t>(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mylist1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val_list_comprehension2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]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val_list_comprehension2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[]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mylist2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append</a:t>
            </a:r>
            <a:r>
              <a:rPr b="1"/>
              <a:t>(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mylist2</a:t>
            </a:r>
            <a:r>
              <a:rPr b="1"/>
              <a:t>)</a:t>
            </a:r>
          </a:p>
        </p:txBody>
      </p:sp>
      <p:sp>
        <p:nvSpPr>
          <p:cNvPr id="556" name="Shape 556"/>
          <p:cNvSpPr/>
          <p:nvPr/>
        </p:nvSpPr>
        <p:spPr>
          <a:xfrm>
            <a:off x="13628079" y="3244850"/>
            <a:ext cx="10468475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val_dict_comprehension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i</a:t>
            </a:r>
            <a:r>
              <a:rPr b="1"/>
              <a:t>: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)}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val_dict_comprehension</a:t>
            </a:r>
            <a:r>
              <a:rPr b="1"/>
              <a:t>)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{}</a:t>
            </a:r>
          </a:p>
          <a:p>
            <a:pPr algn="l" defTabSz="457200"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mydict</a:t>
            </a:r>
            <a:r>
              <a:rPr b="1"/>
              <a:t>[</a:t>
            </a:r>
            <a:r>
              <a:t>i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</a:p>
          <a:p>
            <a:pPr algn="l" defTabSz="457200"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mydict</a:t>
            </a:r>
            <a:r>
              <a:t>)</a:t>
            </a:r>
            <a:endParaRPr b="0"/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val_set_comprehension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100</a:t>
            </a:r>
            <a:r>
              <a:rPr b="1"/>
              <a:t>)}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val_set_comprehension</a:t>
            </a:r>
            <a:r>
              <a:rPr b="1"/>
              <a:t>)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myset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set</a:t>
            </a:r>
            <a:r>
              <a:rPr b="1"/>
              <a:t>()</a:t>
            </a:r>
          </a:p>
          <a:p>
            <a:pPr algn="l" defTabSz="457200"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myset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add</a:t>
            </a:r>
            <a:r>
              <a:rPr b="1"/>
              <a:t>(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)</a:t>
            </a:r>
          </a:p>
          <a:p>
            <a:pPr algn="l" defTabSz="457200"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myset</a:t>
            </a:r>
            <a:r>
              <a:t>)</a:t>
            </a:r>
          </a:p>
        </p:txBody>
      </p:sp>
      <p:sp>
        <p:nvSpPr>
          <p:cNvPr id="557" name="Shape 557"/>
          <p:cNvSpPr/>
          <p:nvPr/>
        </p:nvSpPr>
        <p:spPr>
          <a:xfrm>
            <a:off x="828891" y="7893267"/>
            <a:ext cx="11734502" cy="1"/>
          </a:xfrm>
          <a:prstGeom prst="line">
            <a:avLst/>
          </a:prstGeom>
          <a:ln w="38100">
            <a:solidFill>
              <a:srgbClr val="DCDEE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58" name="Shape 558"/>
          <p:cNvSpPr/>
          <p:nvPr/>
        </p:nvSpPr>
        <p:spPr>
          <a:xfrm>
            <a:off x="13679673" y="8140979"/>
            <a:ext cx="9979463" cy="1"/>
          </a:xfrm>
          <a:prstGeom prst="line">
            <a:avLst/>
          </a:prstGeom>
          <a:ln w="38100">
            <a:solidFill>
              <a:srgbClr val="DCDEE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59" name="Shape 559"/>
          <p:cNvSpPr/>
          <p:nvPr/>
        </p:nvSpPr>
        <p:spPr>
          <a:xfrm>
            <a:off x="828891" y="12010901"/>
            <a:ext cx="11734502" cy="1"/>
          </a:xfrm>
          <a:prstGeom prst="line">
            <a:avLst/>
          </a:prstGeom>
          <a:ln w="38100">
            <a:solidFill>
              <a:srgbClr val="DCDEE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제너레이터 표현식 (Generator Expression)</a:t>
            </a:r>
          </a:p>
        </p:txBody>
      </p:sp>
      <p:sp>
        <p:nvSpPr>
          <p:cNvPr id="562" name="Shape 5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[i</a:t>
            </a:r>
            <a:r>
              <a:rPr>
                <a:solidFill>
                  <a:srgbClr val="D97100"/>
                </a:solidFill>
              </a:rPr>
              <a:t>**</a:t>
            </a:r>
            <a:r>
              <a:t>2 </a:t>
            </a:r>
            <a:r>
              <a:rPr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t>(1000000)]    # list comprehension</a:t>
            </a:r>
          </a:p>
          <a:p>
            <a:pPr lvl="1"/>
            <a:r>
              <a:t>한 번에 List 를 생성</a:t>
            </a:r>
          </a:p>
          <a:p>
            <a:pPr/>
            <a:r>
              <a:t>(i</a:t>
            </a:r>
            <a:r>
              <a:rPr>
                <a:solidFill>
                  <a:srgbClr val="D97100"/>
                </a:solidFill>
              </a:rPr>
              <a:t>**</a:t>
            </a:r>
            <a:r>
              <a:t>2 </a:t>
            </a:r>
            <a:r>
              <a:rPr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t>(1000000))    # generator expression</a:t>
            </a:r>
          </a:p>
          <a:p>
            <a:pPr lvl="1"/>
            <a:r>
              <a:t>값이 필요할 때마다, 값을 생성하여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yield</a:t>
            </a:r>
          </a:p>
          <a:p>
            <a:pPr/>
            <a:r>
              <a:rPr>
                <a:solidFill>
                  <a:srgbClr val="295E99"/>
                </a:solidFill>
              </a:rPr>
              <a:t>list</a:t>
            </a:r>
            <a:r>
              <a:t>((i</a:t>
            </a:r>
            <a:r>
              <a:rPr>
                <a:solidFill>
                  <a:srgbClr val="D97100"/>
                </a:solidFill>
              </a:rPr>
              <a:t>**</a:t>
            </a:r>
            <a:r>
              <a:t>2 </a:t>
            </a:r>
            <a:r>
              <a:rPr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t>(1000000))) 는 줄여서,</a:t>
            </a:r>
          </a:p>
          <a:p>
            <a:pPr lvl="1"/>
            <a:r>
              <a:rPr>
                <a:solidFill>
                  <a:srgbClr val="295E99"/>
                </a:solidFill>
              </a:rPr>
              <a:t>list</a:t>
            </a:r>
            <a:r>
              <a:t>(i</a:t>
            </a:r>
            <a:r>
              <a:rPr>
                <a:solidFill>
                  <a:srgbClr val="D97100"/>
                </a:solidFill>
              </a:rPr>
              <a:t>**</a:t>
            </a:r>
            <a:r>
              <a:t>2 </a:t>
            </a:r>
            <a:r>
              <a:rPr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t>(1000000)) 로 쓸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클로저 (Closure)</a:t>
            </a:r>
          </a:p>
        </p:txBody>
      </p:sp>
      <p:sp>
        <p:nvSpPr>
          <p:cNvPr id="565" name="Shape 565"/>
          <p:cNvSpPr/>
          <p:nvPr>
            <p:ph type="body" sz="half" idx="1"/>
          </p:nvPr>
        </p:nvSpPr>
        <p:spPr>
          <a:xfrm>
            <a:off x="667320" y="3238500"/>
            <a:ext cx="23049360" cy="4743749"/>
          </a:xfrm>
          <a:prstGeom prst="rect">
            <a:avLst/>
          </a:prstGeom>
        </p:spPr>
        <p:txBody>
          <a:bodyPr/>
          <a:lstStyle/>
          <a:p>
            <a:pPr marL="546100" indent="-546100" defTabSz="709930">
              <a:spcBef>
                <a:spcPts val="5000"/>
              </a:spcBef>
              <a:defRPr sz="4472"/>
            </a:pPr>
            <a:r>
              <a:t>중첩함수 (Nested Function) : 함수가 다른 함수 안에 정의된 함수</a:t>
            </a:r>
          </a:p>
          <a:p>
            <a:pPr lvl="1" marL="1092200" indent="-546100" defTabSz="709930">
              <a:spcBef>
                <a:spcPts val="5000"/>
              </a:spcBef>
              <a:defRPr sz="4472"/>
            </a:pPr>
            <a:r>
              <a:t>중첩함수는 자신을 감싸고 있는 함수가 가진 변수를 참조할 수 있다.</a:t>
            </a:r>
          </a:p>
          <a:p>
            <a:pPr marL="546100" indent="-546100" defTabSz="709930">
              <a:spcBef>
                <a:spcPts val="5000"/>
              </a:spcBef>
              <a:defRPr sz="4472"/>
            </a:pPr>
            <a:r>
              <a:t>자신의 범위 (Scope) 밖에 있는 변수들에 접근할 수 있는 함수</a:t>
            </a:r>
          </a:p>
          <a:p>
            <a:pPr lvl="1" marL="1092200" indent="-546100" defTabSz="709930">
              <a:spcBef>
                <a:spcPts val="5000"/>
              </a:spcBef>
              <a:defRPr sz="4472"/>
            </a:pPr>
            <a:r>
              <a:t>inner function 을 return 할 때, Closure 가 된다.</a:t>
            </a:r>
          </a:p>
        </p:txBody>
      </p:sp>
      <p:sp>
        <p:nvSpPr>
          <p:cNvPr id="566" name="Shape 566"/>
          <p:cNvSpPr/>
          <p:nvPr/>
        </p:nvSpPr>
        <p:spPr>
          <a:xfrm>
            <a:off x="17481101" y="3713958"/>
            <a:ext cx="6591301" cy="9654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class</a:t>
            </a:r>
            <a:r>
              <a:t> Calculator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base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base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__call__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calculator</a:t>
            </a:r>
            <a:r>
              <a:rPr b="1"/>
              <a:t>(</a:t>
            </a:r>
            <a:r>
              <a:t>base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base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algn="l" defTabSz="457200"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calc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algn="l" defTabSz="457200"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calc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  <a:endParaRPr b="0"/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calc_closure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calc_closure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클로저를 만들기 위한 조건</a:t>
            </a:r>
          </a:p>
        </p:txBody>
      </p:sp>
      <p:sp>
        <p:nvSpPr>
          <p:cNvPr id="569" name="Shape 5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중첩함수를 갖는다.</a:t>
            </a:r>
          </a:p>
          <a:p>
            <a:pPr/>
            <a:r>
              <a:t>자신을 감싸고 있는 함수 영역 (부모함수) 의 변수를 참조하고 있다.</a:t>
            </a:r>
          </a:p>
          <a:p>
            <a:pPr/>
            <a:r>
              <a:t>부모함수는 중첩함수 (자식함수) 를 반환한다.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hape 5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클로저는 언제 사용해야할까?</a:t>
            </a:r>
          </a:p>
        </p:txBody>
      </p:sp>
      <p:sp>
        <p:nvSpPr>
          <p:cNvPr id="572" name="Shape 5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전역 변수를 사용하지 않기 위함</a:t>
            </a:r>
          </a:p>
          <a:p>
            <a:pPr/>
            <a:r>
              <a:t>내부 데이터에 대한 은닉</a:t>
            </a:r>
          </a:p>
          <a:p>
            <a:pPr/>
            <a:r>
              <a:t>적은 멤버함수를 갖는 클래스에 대한 대체제로 클로저를 활용할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hape 5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(1)</a:t>
            </a:r>
          </a:p>
        </p:txBody>
      </p:sp>
      <p:sp>
        <p:nvSpPr>
          <p:cNvPr id="575" name="Shape 5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9600" indent="-609600" defTabSz="792479">
              <a:spcBef>
                <a:spcPts val="5600"/>
              </a:spcBef>
              <a:defRPr sz="4992"/>
            </a:pPr>
            <a:r>
              <a:t>어떤 함수의 기능을 감싸는 (Wrapping) 용도의 함수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verbose</a:t>
            </a:r>
            <a:r>
              <a:rPr b="1"/>
              <a:t>(</a:t>
            </a:r>
            <a:r>
              <a:t>fn</a:t>
            </a:r>
            <a:r>
              <a:rPr b="1"/>
              <a:t>):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'begin function'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      ret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fn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'end function'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ret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  <a:endParaRPr b="0"/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'----'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mysum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verbose</a:t>
            </a:r>
            <a:r>
              <a:rPr b="1"/>
              <a:t>(</a:t>
            </a:r>
            <a:r>
              <a:t>mysum</a:t>
            </a:r>
            <a:r>
              <a:rPr b="1"/>
              <a:t>)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</a:p>
          <a:p>
            <a:pPr marL="609600" indent="-609600" defTabSz="792479">
              <a:spcBef>
                <a:spcPts val="5600"/>
              </a:spcBef>
              <a:defRPr sz="4992"/>
            </a:pPr>
            <a:r>
              <a:t>(잠깐) 1급 함수 : 함수를 동적으로 생성할 수 있으며, 반환값으로 전달할 수 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(2)</a:t>
            </a:r>
          </a:p>
        </p:txBody>
      </p:sp>
      <p:sp>
        <p:nvSpPr>
          <p:cNvPr id="578" name="Shape 578"/>
          <p:cNvSpPr/>
          <p:nvPr>
            <p:ph type="body" sz="half" idx="1"/>
          </p:nvPr>
        </p:nvSpPr>
        <p:spPr>
          <a:xfrm>
            <a:off x="667320" y="3238500"/>
            <a:ext cx="10874346" cy="9777990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56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56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5600">
                <a:latin typeface="D2Coding"/>
                <a:ea typeface="D2Coding"/>
                <a:cs typeface="D2Coding"/>
                <a:sym typeface="D2Coding"/>
              </a:defRPr>
            </a:pPr>
            <a:r>
              <a:t>mysum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verbose</a:t>
            </a:r>
            <a:r>
              <a:rPr b="1"/>
              <a:t>(</a:t>
            </a:r>
            <a:r>
              <a:t>mysum</a:t>
            </a:r>
            <a:r>
              <a:rPr b="1"/>
              <a:t>)</a:t>
            </a:r>
          </a:p>
        </p:txBody>
      </p:sp>
      <p:sp>
        <p:nvSpPr>
          <p:cNvPr id="579" name="Shape 579"/>
          <p:cNvSpPr/>
          <p:nvPr/>
        </p:nvSpPr>
        <p:spPr>
          <a:xfrm>
            <a:off x="12524202" y="3238500"/>
            <a:ext cx="9427917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57200">
              <a:defRPr b="1" sz="560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@verbose</a:t>
            </a:r>
            <a:endParaRPr b="0">
              <a:solidFill>
                <a:srgbClr val="000000"/>
              </a:solidFill>
            </a:endParaRPr>
          </a:p>
          <a:p>
            <a:pPr algn="l" defTabSz="457200">
              <a:defRPr sz="56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algn="l" defTabSz="457200">
              <a:defRPr b="1" sz="56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설치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(3)</a:t>
            </a:r>
          </a:p>
        </p:txBody>
      </p:sp>
      <p:sp>
        <p:nvSpPr>
          <p:cNvPr id="582" name="Shape 5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absolute</a:t>
            </a:r>
            <a:r>
              <a:rPr b="1"/>
              <a:t>(</a:t>
            </a:r>
            <a:r>
              <a:t>fn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</a:t>
            </a:r>
            <a:r>
              <a:rPr>
                <a:solidFill>
                  <a:srgbClr val="295E99"/>
                </a:solidFill>
              </a:rPr>
              <a:t>abs</a:t>
            </a:r>
            <a:r>
              <a:rPr b="1"/>
              <a:t>(</a:t>
            </a:r>
            <a:r>
              <a:t>fn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@absolute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</a:p>
        </p:txBody>
      </p:sp>
      <p:pic>
        <p:nvPicPr>
          <p:cNvPr id="58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47481" y="6997700"/>
            <a:ext cx="8661401" cy="1701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(4)</a:t>
            </a:r>
          </a:p>
        </p:txBody>
      </p:sp>
      <p:sp>
        <p:nvSpPr>
          <p:cNvPr id="586" name="Shape 5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인자를 받는 장식자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def</a:t>
            </a:r>
            <a:r>
              <a:t> base</a:t>
            </a:r>
            <a:r>
              <a:rPr b="1"/>
              <a:t>(</a:t>
            </a:r>
            <a:r>
              <a:t>base_i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fn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inner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base_i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fn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inner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@base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</a:p>
        </p:txBody>
      </p:sp>
      <p:pic>
        <p:nvPicPr>
          <p:cNvPr id="58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27341" y="6972300"/>
            <a:ext cx="7213601" cy="1752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(5)</a:t>
            </a:r>
          </a:p>
        </p:txBody>
      </p:sp>
      <p:sp>
        <p:nvSpPr>
          <p:cNvPr id="590" name="Shape 5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import</a:t>
            </a:r>
            <a:r>
              <a:rPr b="0">
                <a:solidFill>
                  <a:srgbClr val="000000"/>
                </a:solidFill>
              </a:rPr>
              <a:t> time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memoize</a:t>
            </a:r>
            <a:r>
              <a:rPr b="1"/>
              <a:t>(</a:t>
            </a:r>
            <a:r>
              <a:t>fn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cached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{}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key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key </a:t>
            </a:r>
            <a:r>
              <a:rPr b="1">
                <a:solidFill>
                  <a:srgbClr val="295E99"/>
                </a:solidFill>
              </a:rPr>
              <a:t>not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cached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    cached</a:t>
            </a:r>
            <a:r>
              <a:rPr b="1"/>
              <a:t>[</a:t>
            </a:r>
            <a:r>
              <a:t>key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fn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cached</a:t>
            </a:r>
            <a:r>
              <a:rPr b="1"/>
              <a:t>[</a:t>
            </a:r>
            <a:r>
              <a:t>key</a:t>
            </a:r>
            <a:r>
              <a:rPr b="1"/>
              <a:t>]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@memoize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sleep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  <a:endParaRPr b="0"/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  <a:endParaRPr b="0"/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  <a:endParaRPr b="0"/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20</a:t>
            </a:r>
            <a:r>
              <a:t>))</a:t>
            </a:r>
          </a:p>
        </p:txBody>
      </p:sp>
      <p:pic>
        <p:nvPicPr>
          <p:cNvPr id="59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80893" y="5638799"/>
            <a:ext cx="6121401" cy="4419601"/>
          </a:xfrm>
          <a:prstGeom prst="rect">
            <a:avLst/>
          </a:prstGeom>
          <a:ln w="12700">
            <a:miter lim="400000"/>
          </a:ln>
        </p:spPr>
      </p:pic>
      <p:sp>
        <p:nvSpPr>
          <p:cNvPr id="592" name="Shape 592"/>
          <p:cNvSpPr/>
          <p:nvPr/>
        </p:nvSpPr>
        <p:spPr>
          <a:xfrm>
            <a:off x="7587244" y="8037864"/>
            <a:ext cx="24180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1초 sleep</a:t>
            </a:r>
          </a:p>
        </p:txBody>
      </p:sp>
      <p:sp>
        <p:nvSpPr>
          <p:cNvPr id="593" name="Shape 593"/>
          <p:cNvSpPr/>
          <p:nvPr/>
        </p:nvSpPr>
        <p:spPr>
          <a:xfrm flipH="1">
            <a:off x="3819346" y="8486783"/>
            <a:ext cx="3695702" cy="780057"/>
          </a:xfrm>
          <a:prstGeom prst="line">
            <a:avLst/>
          </a:prstGeom>
          <a:ln w="889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98" name="Shape 598"/>
          <p:cNvSpPr/>
          <p:nvPr/>
        </p:nvSpPr>
        <p:spPr>
          <a:xfrm>
            <a:off x="15826869" y="6880229"/>
            <a:ext cx="546876" cy="1994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1" h="21600" fill="norm" stroke="1" extrusionOk="0">
                <a:moveTo>
                  <a:pt x="16201" y="21600"/>
                </a:moveTo>
                <a:cubicBezTo>
                  <a:pt x="-5240" y="14463"/>
                  <a:pt x="-5399" y="7263"/>
                  <a:pt x="15724" y="0"/>
                </a:cubicBezTo>
              </a:path>
            </a:pathLst>
          </a:custGeom>
          <a:ln w="1016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sp>
        <p:nvSpPr>
          <p:cNvPr id="599" name="Shape 599"/>
          <p:cNvSpPr/>
          <p:nvPr/>
        </p:nvSpPr>
        <p:spPr>
          <a:xfrm>
            <a:off x="15816912" y="8901206"/>
            <a:ext cx="585612" cy="1036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30" h="21600" fill="norm" stroke="1" extrusionOk="0">
                <a:moveTo>
                  <a:pt x="16230" y="21600"/>
                </a:moveTo>
                <a:cubicBezTo>
                  <a:pt x="-4483" y="15781"/>
                  <a:pt x="-5370" y="8581"/>
                  <a:pt x="13568" y="0"/>
                </a:cubicBezTo>
              </a:path>
            </a:pathLst>
          </a:custGeom>
          <a:ln w="1016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sp>
        <p:nvSpPr>
          <p:cNvPr id="596" name="Shape 596"/>
          <p:cNvSpPr/>
          <p:nvPr/>
        </p:nvSpPr>
        <p:spPr>
          <a:xfrm>
            <a:off x="13169513" y="7427021"/>
            <a:ext cx="215582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1초 소요</a:t>
            </a:r>
          </a:p>
        </p:txBody>
      </p:sp>
      <p:sp>
        <p:nvSpPr>
          <p:cNvPr id="597" name="Shape 597"/>
          <p:cNvSpPr/>
          <p:nvPr/>
        </p:nvSpPr>
        <p:spPr>
          <a:xfrm>
            <a:off x="13169513" y="8969337"/>
            <a:ext cx="215582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1초 소요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예외처리 (Exception) (1)</a:t>
            </a:r>
          </a:p>
        </p:txBody>
      </p:sp>
      <p:sp>
        <p:nvSpPr>
          <p:cNvPr id="602" name="Shape 6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0329D8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0">
                <a:solidFill>
                  <a:srgbClr val="A6AAA9"/>
                </a:solidFill>
              </a:rPr>
              <a:t>&gt;&gt;&gt; </a:t>
            </a:r>
            <a:r>
              <a:t>1</a:t>
            </a:r>
            <a:r>
              <a:rPr>
                <a:solidFill>
                  <a:srgbClr val="D97100"/>
                </a:solidFill>
              </a:rPr>
              <a:t>/</a:t>
            </a:r>
            <a:r>
              <a:t>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'hello world'</a:t>
            </a:r>
            <a:r>
              <a:rPr b="1">
                <a:solidFill>
                  <a:srgbClr val="000000"/>
                </a:solidFill>
              </a:rPr>
              <a:t>)</a:t>
            </a:r>
            <a:br>
              <a:rPr b="1">
                <a:solidFill>
                  <a:srgbClr val="000000"/>
                </a:solidFill>
              </a:rPr>
            </a:br>
            <a:br>
              <a:rPr b="1">
                <a:solidFill>
                  <a:srgbClr val="000000"/>
                </a:solidFill>
              </a:rPr>
            </a:br>
            <a:br>
              <a:rPr b="1">
                <a:solidFill>
                  <a:srgbClr val="000000"/>
                </a:solidFill>
              </a:rPr>
            </a:br>
            <a:br>
              <a:rPr b="1">
                <a:solidFill>
                  <a:srgbClr val="000000"/>
                </a:solidFill>
              </a:rPr>
            </a:br>
            <a:br/>
            <a:br/>
            <a:r>
              <a:t>try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D97100"/>
                </a:solidFill>
              </a:rPr>
              <a:t>/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D81E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except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t>ZeroDivisionError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'0으로 나누지마세요.'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'hello world'</a:t>
            </a:r>
            <a:r>
              <a:rPr b="1">
                <a:solidFill>
                  <a:srgbClr val="000000"/>
                </a:solidFill>
              </a:rPr>
              <a:t>)</a:t>
            </a:r>
          </a:p>
        </p:txBody>
      </p:sp>
      <p:pic>
        <p:nvPicPr>
          <p:cNvPr id="60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85954" y="9678441"/>
            <a:ext cx="5866475" cy="14550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0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03401" y="5494339"/>
            <a:ext cx="8753375" cy="2152803"/>
          </a:xfrm>
          <a:prstGeom prst="rect">
            <a:avLst/>
          </a:prstGeom>
          <a:ln w="12700">
            <a:miter lim="400000"/>
          </a:ln>
        </p:spPr>
      </p:pic>
      <p:sp>
        <p:nvSpPr>
          <p:cNvPr id="605" name="Shape 605"/>
          <p:cNvSpPr/>
          <p:nvPr/>
        </p:nvSpPr>
        <p:spPr>
          <a:xfrm>
            <a:off x="12320586" y="4563687"/>
            <a:ext cx="429323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비정상 종료 처리</a:t>
            </a:r>
          </a:p>
        </p:txBody>
      </p:sp>
      <p:sp>
        <p:nvSpPr>
          <p:cNvPr id="606" name="Shape 606"/>
          <p:cNvSpPr/>
          <p:nvPr/>
        </p:nvSpPr>
        <p:spPr>
          <a:xfrm>
            <a:off x="12498386" y="8814651"/>
            <a:ext cx="95827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ZeroDivisionError 예외를 잡아서 처리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6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예외처리 (Exception) (2)</a:t>
            </a:r>
          </a:p>
        </p:txBody>
      </p:sp>
      <p:sp>
        <p:nvSpPr>
          <p:cNvPr id="609" name="Shape 60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150" indent="-438150" defTabSz="569594">
              <a:spcBef>
                <a:spcPts val="4000"/>
              </a:spcBef>
              <a:defRPr sz="3588"/>
            </a:pPr>
            <a:r>
              <a:rPr u="sng">
                <a:hlinkClick r:id="rId2" invalidUrl="" action="" tgtFrame="" tooltip="" history="1" highlightClick="0" endSnd="0"/>
              </a:rPr>
              <a:t>Builtin Exceptions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SyntaxError : 파이썬 문법 오류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ImportError : Import 실패 시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IndexError : List/Tuple 에 없는 Index 를 지정했을 때. Index 가 int 타입이 아닐 경우에는 TypeError 발생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KeyError : Dict 에 없는 Key 를 지정했을 때, Muttable Type 으로 Key 를 지정했을 경우에는 TypeError 발생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NameError : 정의되지 않은 변수에 접근했을 때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NotImplementedError : 구현되지 않은 루틴임을 명시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StopIteration : Generator 에서 더 이상 생산할 값이 없을 때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TypeError : 특정 함수/연산자에서 지원하지 않는 타입의 값을 명시했을 때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/>
          <p:nvPr>
            <p:ph type="body" idx="13"/>
          </p:nvPr>
        </p:nvSpPr>
        <p:spPr>
          <a:xfrm>
            <a:off x="2387600" y="8953500"/>
            <a:ext cx="19621500" cy="935232"/>
          </a:xfrm>
          <a:prstGeom prst="rect">
            <a:avLst/>
          </a:prstGeom>
        </p:spPr>
        <p:txBody>
          <a:bodyPr/>
          <a:lstStyle>
            <a:lvl1pPr>
              <a:defRPr sz="5200"/>
            </a:lvl1pPr>
          </a:lstStyle>
          <a:p>
            <a:pPr/>
            <a:r>
              <a:t>감사합니다.</a:t>
            </a:r>
          </a:p>
        </p:txBody>
      </p:sp>
      <p:sp>
        <p:nvSpPr>
          <p:cNvPr id="612" name="Shape 612"/>
          <p:cNvSpPr/>
          <p:nvPr>
            <p:ph type="body" idx="14"/>
          </p:nvPr>
        </p:nvSpPr>
        <p:spPr>
          <a:xfrm>
            <a:off x="2387600" y="5829299"/>
            <a:ext cx="19621500" cy="1320801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Lift is short, use Python.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6787" y="4318949"/>
            <a:ext cx="15588519" cy="8549614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재미로 보는 언어 랭킹</a:t>
            </a:r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xfrm>
            <a:off x="667320" y="3238500"/>
            <a:ext cx="23049360" cy="1481519"/>
          </a:xfrm>
          <a:prstGeom prst="rect">
            <a:avLst/>
          </a:prstGeom>
        </p:spPr>
        <p:txBody>
          <a:bodyPr/>
          <a:lstStyle>
            <a:lvl1pPr>
              <a:defRPr u="sng"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TIOBE Index for July 2016</a:t>
            </a:r>
          </a:p>
        </p:txBody>
      </p:sp>
      <p:sp>
        <p:nvSpPr>
          <p:cNvPr id="171" name="Shape 171"/>
          <p:cNvSpPr/>
          <p:nvPr/>
        </p:nvSpPr>
        <p:spPr>
          <a:xfrm>
            <a:off x="3353739" y="6726224"/>
            <a:ext cx="16554615" cy="642565"/>
          </a:xfrm>
          <a:prstGeom prst="rect">
            <a:avLst/>
          </a:prstGeom>
          <a:ln w="508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</a:t>
            </a:r>
          </a:p>
        </p:txBody>
      </p:sp>
      <p:sp>
        <p:nvSpPr>
          <p:cNvPr id="174" name="Shape 1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1991년 </a:t>
            </a:r>
            <a:r>
              <a:rPr u="sng">
                <a:hlinkClick r:id="rId2" invalidUrl="" action="" tgtFrame="" tooltip="" history="1" highlightClick="0" endSnd="0"/>
              </a:rPr>
              <a:t>귀도 반 로섬</a:t>
            </a:r>
            <a:r>
              <a:t> (Guido van Rossum) 이 발표한 프로그래밍 언어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Google (2005년 ~ 2012년), Dropbox (2013년 ~)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파이썬 소프트웨어 재단에서 관리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범용 프로그래밍 언어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다양한 플랫폼 지원 (윈도우, 맥, 리눅스)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그렇지만, </a:t>
            </a:r>
            <a:r>
              <a: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리눅스를 가장 잘 지원</a:t>
            </a:r>
            <a:r>
              <a:t>합니다.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풍부한 라이브러리 : 요즘 데이터분석에서 강세 (Pandas 라이브러리)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대학을 비롯한 여러 교육 기관, 연구 기관 및 산업계에서 이용이 증가</a:t>
            </a:r>
          </a:p>
        </p:txBody>
      </p:sp>
      <p:pic>
        <p:nvPicPr>
          <p:cNvPr id="17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37661" y="6334018"/>
            <a:ext cx="4234477" cy="63612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966701" y="6396823"/>
            <a:ext cx="3685156" cy="36851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2.X or 3.X</a:t>
            </a:r>
          </a:p>
        </p:txBody>
      </p:sp>
      <p:sp>
        <p:nvSpPr>
          <p:cNvPr id="179" name="Shape 1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이제는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3.4 이상</a:t>
            </a:r>
            <a:r>
              <a:t>을 쓰셔도 아무런 불편이 없습니다. (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최신버전 3.5.2</a:t>
            </a:r>
            <a:r>
              <a:t>)</a:t>
            </a:r>
          </a:p>
          <a:p>
            <a:pPr lvl="1"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defRPr>
            </a:pPr>
            <a:r>
              <a:t>3.4 이상을 꼭! 꼭! 꼭! 써주세요.</a:t>
            </a:r>
          </a:p>
          <a:p>
            <a:pPr/>
            <a:r>
              <a:t>파이썬 2.7 은 버전3로 가기위한 이사 대비 버전</a:t>
            </a:r>
          </a:p>
          <a:p>
            <a:pPr lvl="1"/>
            <a:r>
              <a:t>더 이상의 기능 업데이트가 없으며, 2020년까지만 보안 업데이트를 제공 (</a:t>
            </a:r>
            <a:r>
              <a:rPr u="sng">
                <a:hlinkClick r:id="rId2" invalidUrl="" action="" tgtFrame="" tooltip="" history="1" highlightClick="0" endSnd="0"/>
              </a:rPr>
              <a:t>Python 2.7 Release Schedule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2.8 은 없습니다.</a:t>
            </a:r>
          </a:p>
        </p:txBody>
      </p:sp>
      <p:sp>
        <p:nvSpPr>
          <p:cNvPr id="182" name="Shape 1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02100" y="4145621"/>
            <a:ext cx="16179800" cy="681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Shape 184"/>
          <p:cNvSpPr/>
          <p:nvPr/>
        </p:nvSpPr>
        <p:spPr>
          <a:xfrm>
            <a:off x="7214552" y="11138682"/>
            <a:ext cx="995489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https://youtu.be/YgtL4S7Hrwo?t=186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3.4 이상 설치 (윈도우)</a:t>
            </a:r>
          </a:p>
        </p:txBody>
      </p:sp>
      <p:sp>
        <p:nvSpPr>
          <p:cNvPr id="187" name="Shape 1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python.org</a:t>
            </a:r>
            <a:r>
              <a:t> 의 </a:t>
            </a:r>
            <a:r>
              <a:rPr u="sng">
                <a:hlinkClick r:id="rId3" invalidUrl="" action="" tgtFrame="" tooltip="" history="1" highlightClick="0" endSnd="0"/>
              </a:rPr>
              <a:t>공식 배포판</a:t>
            </a:r>
            <a:r>
              <a:t>이 아닌 </a:t>
            </a:r>
            <a:r>
              <a:rPr u="sng">
                <a:hlinkClick r:id="rId4" invalidUrl="" action="" tgtFrame="" tooltip="" history="1" highlightClick="0" endSnd="0"/>
              </a:rPr>
              <a:t>Anaconda Python</a:t>
            </a:r>
            <a:r>
              <a:t> 을 설치해주세요.</a:t>
            </a:r>
          </a:p>
          <a:p>
            <a:pPr lvl="1"/>
            <a:r>
              <a:t>Anaconda Python 에는 윈도우에 필요한 여러 C 팩키지들이 팩키징되어있습니다.</a:t>
            </a:r>
          </a:p>
          <a:p>
            <a:pPr lvl="1"/>
            <a:r>
              <a:t>설치 시에 필히 "Add to PATH" 옵션을 확인해주세요.</a:t>
            </a:r>
          </a:p>
          <a:p>
            <a:pPr/>
            <a:r>
              <a:t>실습 시에 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python</a:t>
            </a:r>
            <a:r>
              <a:t> 으로 코드 실행</a:t>
            </a:r>
          </a:p>
          <a:p>
            <a:pPr lvl="1"/>
            <a:r>
              <a:rPr>
                <a:solidFill>
                  <a:srgbClr val="A6AAA9"/>
                </a:solidFill>
              </a:rPr>
              <a:t>명령프롬프트&gt;</a:t>
            </a:r>
            <a:r>
              <a:t> python --version</a:t>
            </a:r>
          </a:p>
          <a:p>
            <a:pPr lvl="1"/>
            <a:r>
              <a:rPr>
                <a:solidFill>
                  <a:srgbClr val="A6AAA9"/>
                </a:solidFill>
              </a:rPr>
              <a:t>명령프롬프트&gt;</a:t>
            </a:r>
            <a:r>
              <a:t> pip --version    # 파이썬 팩키지 관리자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3.4 이상 설치 (맥)</a:t>
            </a:r>
          </a:p>
        </p:txBody>
      </p:sp>
      <p:sp>
        <p:nvSpPr>
          <p:cNvPr id="190" name="Shape 1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734694">
              <a:spcBef>
                <a:spcPts val="5200"/>
              </a:spcBef>
              <a:defRPr sz="4628"/>
            </a:pPr>
            <a:r>
              <a:t>맥 팩키지관리자인 homebrew 를 통해 설치하실 수 있습니다.</a:t>
            </a:r>
          </a:p>
          <a:p>
            <a:pPr lvl="1" marL="1130300" indent="-565150" defTabSz="734694">
              <a:spcBef>
                <a:spcPts val="5200"/>
              </a:spcBef>
              <a:defRPr sz="4628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brew install python3</a:t>
            </a:r>
          </a:p>
          <a:p>
            <a:pPr lvl="1" marL="1130300" indent="-565150" defTabSz="734694">
              <a:spcBef>
                <a:spcPts val="5200"/>
              </a:spcBef>
              <a:defRPr sz="4628"/>
            </a:pPr>
            <a:r>
              <a:t>homebrew 가 설치되어있지 않다면?</a:t>
            </a:r>
          </a:p>
          <a:p>
            <a:pPr lvl="2" marL="1695450" indent="-565150" defTabSz="734694">
              <a:spcBef>
                <a:spcPts val="5200"/>
              </a:spcBef>
              <a:defRPr sz="4628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rPr sz="3204">
                <a:latin typeface="D2Coding"/>
                <a:ea typeface="D2Coding"/>
                <a:cs typeface="D2Coding"/>
                <a:sym typeface="D2Coding"/>
              </a:rPr>
              <a:t>/usr/bin/ruby -e "$(curl -fsSL https://raw.githubusercontent.com/Homebrew/install/master/install)"</a:t>
            </a:r>
            <a:endParaRPr sz="3204"/>
          </a:p>
          <a:p>
            <a:pPr marL="565150" indent="-565150" defTabSz="734694">
              <a:spcBef>
                <a:spcPts val="5200"/>
              </a:spcBef>
              <a:defRPr sz="4628"/>
            </a:pPr>
            <a:r>
              <a:t>실습 시에 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으로 코드 실행</a:t>
            </a:r>
          </a:p>
          <a:p>
            <a:pPr lvl="1" marL="1130300" indent="-565150" defTabSz="734694">
              <a:spcBef>
                <a:spcPts val="5200"/>
              </a:spcBef>
              <a:defRPr sz="4628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--version</a:t>
            </a:r>
          </a:p>
          <a:p>
            <a:pPr lvl="1" marL="1130300" indent="-565150" defTabSz="734694">
              <a:spcBef>
                <a:spcPts val="5200"/>
              </a:spcBef>
              <a:defRPr sz="4628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--version    # 파이썬 팩키지 관리자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3.4 이상 설치 (우분투 리눅스)</a:t>
            </a:r>
          </a:p>
        </p:txBody>
      </p:sp>
      <p:sp>
        <p:nvSpPr>
          <p:cNvPr id="193" name="Shape 1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기본에 Python 3.4 이상이 이미 설치되어있습니다.</a:t>
            </a:r>
          </a:p>
          <a:p>
            <a:pPr/>
            <a:r>
              <a:t>혹시나 설치가 안되어있다면,</a:t>
            </a:r>
          </a:p>
          <a:p>
            <a:pPr lvl="1"/>
            <a:r>
              <a:rPr>
                <a:solidFill>
                  <a:srgbClr val="A6AAA9"/>
                </a:solidFill>
              </a:rPr>
              <a:t>쉘&gt;</a:t>
            </a:r>
            <a:r>
              <a:t> sudo apt-get install python3</a:t>
            </a:r>
          </a:p>
          <a:p>
            <a:pPr/>
            <a:r>
              <a:t>실습 시에 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으로 코드 실행</a:t>
            </a:r>
          </a:p>
          <a:p>
            <a:pPr lvl="1"/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--version</a:t>
            </a:r>
          </a:p>
          <a:p>
            <a:pPr lvl="1"/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--version    # 파이썬 팩키지 관리자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맥/우분투에서 파이썬 설치 Tip</a:t>
            </a:r>
          </a:p>
        </p:txBody>
      </p:sp>
      <p:sp>
        <p:nvSpPr>
          <p:cNvPr id="196" name="Shape 1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다양한 버전의 파이썬 인터프리터를 설치코자 하신다면,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pyenv</a:t>
            </a:r>
            <a:r>
              <a:t> 를 고려해보세요.</a:t>
            </a:r>
          </a:p>
          <a:p>
            <a:pPr lvl="1"/>
            <a:r>
              <a:rPr u="sng">
                <a:hlinkClick r:id="rId2" invalidUrl="" action="" tgtFrame="" tooltip="" history="1" highlightClick="0" endSnd="0"/>
              </a:rPr>
              <a:t>https://github.com/yyuu/pyenv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body" idx="14"/>
          </p:nvPr>
        </p:nvSpPr>
        <p:spPr>
          <a:xfrm>
            <a:off x="2381250" y="6318249"/>
            <a:ext cx="19621500" cy="1079501"/>
          </a:xfrm>
          <a:prstGeom prst="rect">
            <a:avLst/>
          </a:prstGeom>
        </p:spPr>
        <p:txBody>
          <a:bodyPr/>
          <a:lstStyle>
            <a:lvl1pPr>
              <a:defRPr sz="6400"/>
            </a:lvl1pPr>
          </a:lstStyle>
          <a:p>
            <a:pPr/>
            <a:r>
              <a:t>"Life is short, use Python"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팩키지 관리자</a:t>
            </a:r>
          </a:p>
          <a:p>
            <a:pPr/>
            <a:r>
              <a:t>pip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팩키지 관리자 pip</a:t>
            </a:r>
          </a:p>
        </p:txBody>
      </p:sp>
      <p:sp>
        <p:nvSpPr>
          <p:cNvPr id="201" name="Shape 201"/>
          <p:cNvSpPr/>
          <p:nvPr>
            <p:ph type="body" sz="half" idx="1"/>
          </p:nvPr>
        </p:nvSpPr>
        <p:spPr>
          <a:xfrm>
            <a:off x="667320" y="3238500"/>
            <a:ext cx="12709213" cy="9777990"/>
          </a:xfrm>
          <a:prstGeom prst="rect">
            <a:avLst/>
          </a:prstGeom>
        </p:spPr>
        <p:txBody>
          <a:bodyPr/>
          <a:lstStyle/>
          <a:p>
            <a:pPr/>
            <a:r>
              <a:t>pip 를 통해 </a:t>
            </a:r>
            <a:r>
              <a:rPr u="sng">
                <a:hlinkClick r:id="rId2" invalidUrl="" action="" tgtFrame="" tooltip="" history="1" highlightClick="0" endSnd="0"/>
              </a:rPr>
              <a:t>PyPI (the Python Pacakge Index)</a:t>
            </a:r>
            <a:r>
              <a:t> 에 올려진 파이썬 팩키지들을 설치할 수 있습니다.</a:t>
            </a:r>
          </a:p>
          <a:p>
            <a:pPr/>
            <a:r>
              <a:t>설치 시에 C 코드가 포함된 팩키지라면, 빌드를 수행합니다.</a:t>
            </a:r>
          </a:p>
          <a:p>
            <a:pPr/>
            <a:r>
              <a:rPr>
                <a:solidFill>
                  <a:srgbClr val="A6AAA9"/>
                </a:solidFill>
              </a:rPr>
              <a:t>쉘&gt;</a:t>
            </a:r>
            <a:r>
              <a:t> pip install 팩키지명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 install 팩키지명==버전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 search 팩키지명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 uninstall 팩키지명</a:t>
            </a:r>
          </a:p>
        </p:txBody>
      </p:sp>
      <p:pic>
        <p:nvPicPr>
          <p:cNvPr id="20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577014" y="1350018"/>
            <a:ext cx="10733617" cy="120457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pip 팩키지 설치 연습</a:t>
            </a:r>
          </a:p>
        </p:txBody>
      </p:sp>
      <p:sp>
        <p:nvSpPr>
          <p:cNvPr id="205" name="Shape 20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install requests            # http 요청 라이브러리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install beautifulsoup4  # html 파서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install django               # 웹프레임워크</a:t>
            </a:r>
          </a:p>
          <a:p>
            <a:pPr/>
            <a:r>
              <a:t>pip 는 이미 설치가 되어있는 팩키지에 대해서는 재설치를 수행하지 않습니다.</a:t>
            </a:r>
          </a:p>
          <a:p>
            <a:pPr lvl="1"/>
            <a:r>
              <a:t>업그레이드가 필요할 시에는 --upgrade 옵션을 적용해주세요.</a:t>
            </a:r>
          </a:p>
          <a:p>
            <a:pPr lvl="1"/>
            <a:r>
              <a:t>혹은 특정 버전을 지정해주시면, 해당 버전으로 설치를 수행합니다.</a:t>
            </a:r>
          </a:p>
          <a:p>
            <a:pPr/>
            <a:r>
              <a:t>참고 : Awesome Python : </a:t>
            </a:r>
            <a:r>
              <a:rPr u="sng">
                <a:hlinkClick r:id="rId2" invalidUrl="" action="" tgtFrame="" tooltip="" history="1" highlightClick="0" endSnd="0"/>
              </a:rPr>
              <a:t>https://github.com/vinta/awesome-python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맥/우분투에서 파이썬 설치 Tip</a:t>
            </a:r>
          </a:p>
        </p:txBody>
      </p:sp>
      <p:sp>
        <p:nvSpPr>
          <p:cNvPr id="208" name="Shape 20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다양한 버전의 파이썬 인터프리터를 설치코자 하신다면,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pyenv</a:t>
            </a:r>
            <a:r>
              <a:t> 를 고려해보세요.</a:t>
            </a:r>
          </a:p>
          <a:p>
            <a:pPr lvl="1"/>
            <a:r>
              <a:rPr u="sng">
                <a:hlinkClick r:id="rId2" invalidUrl="" action="" tgtFrame="" tooltip="" history="1" highlightClick="0" endSnd="0"/>
              </a:rPr>
              <a:t>https://github.com/yyuu/pyenv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IPython &amp;</a:t>
            </a:r>
          </a:p>
          <a:p>
            <a:pPr/>
            <a:r>
              <a:t>Jupyter notebook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IPython &amp; Jupyter notebook 설치</a:t>
            </a:r>
          </a:p>
        </p:txBody>
      </p:sp>
      <p:sp>
        <p:nvSpPr>
          <p:cNvPr id="213" name="Shape 21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350" indent="-387350" defTabSz="503555">
              <a:spcBef>
                <a:spcPts val="3500"/>
              </a:spcBef>
              <a:defRPr sz="3172"/>
            </a:pPr>
            <a:r>
              <a:t>IPython : </a:t>
            </a:r>
            <a:r>
              <a:rPr u="sng">
                <a:hlinkClick r:id="rId2" invalidUrl="" action="" tgtFrame="" tooltip="" history="1" highlightClick="0" endSnd="0"/>
              </a:rPr>
              <a:t>https://ipython.org/</a:t>
            </a:r>
            <a:r>
              <a:t> : 보다 강력한 파이썬 쉘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Jypyter Notebook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웹브라우저를 통한 파이썬 쉘 환경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Python 뿐만 아니라, R, Julia, Scala 를 지원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IPython Notebook 에서 브랜드명을 변경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Rich Media Display 를 지원 : 각종 웹 리소스 (이미지, 비디오, 유튜브, 자바스크립트 차트 등)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설치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Anaconda Python 에는 이미 팩키징되어있습니다.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명령프롬프트/쉘&gt;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install "ipython[notebook]"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명령프롬프트/쉘 에서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대신에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을 입력해보세요.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Jupyter Notebook 실행 (1)</a:t>
            </a:r>
          </a:p>
        </p:txBody>
      </p:sp>
      <p:sp>
        <p:nvSpPr>
          <p:cNvPr id="216" name="Shape 216"/>
          <p:cNvSpPr/>
          <p:nvPr>
            <p:ph type="body" sz="quarter" idx="1"/>
          </p:nvPr>
        </p:nvSpPr>
        <p:spPr>
          <a:xfrm>
            <a:off x="667320" y="3238500"/>
            <a:ext cx="23049360" cy="2091272"/>
          </a:xfrm>
          <a:prstGeom prst="rect">
            <a:avLst/>
          </a:prstGeom>
        </p:spPr>
        <p:txBody>
          <a:bodyPr/>
          <a:lstStyle/>
          <a:p>
            <a:pPr marL="546100" indent="-546100" defTabSz="709930">
              <a:spcBef>
                <a:spcPts val="5000"/>
              </a:spcBef>
              <a:defRPr sz="4472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ipython notebook  혹은 jupyter notebook</a:t>
            </a:r>
          </a:p>
          <a:p>
            <a:pPr marL="546100" indent="-546100" defTabSz="709930">
              <a:spcBef>
                <a:spcPts val="5000"/>
              </a:spcBef>
              <a:defRPr sz="4472"/>
            </a:pPr>
            <a:r>
              <a:t>이제 브라우저가 실행되며 </a:t>
            </a:r>
            <a:r>
              <a:rPr u="sng">
                <a:hlinkClick r:id="rId2" invalidUrl="" action="" tgtFrame="" tooltip="" history="1" highlightClick="0" endSnd="0"/>
              </a:rPr>
              <a:t>http://localhost:8888</a:t>
            </a:r>
            <a:r>
              <a:t> 로 접속이 됩니다.</a:t>
            </a:r>
          </a:p>
        </p:txBody>
      </p:sp>
      <p:grpSp>
        <p:nvGrpSpPr>
          <p:cNvPr id="221" name="Group 221"/>
          <p:cNvGrpSpPr/>
          <p:nvPr/>
        </p:nvGrpSpPr>
        <p:grpSpPr>
          <a:xfrm>
            <a:off x="997661" y="7462180"/>
            <a:ext cx="22388678" cy="3731447"/>
            <a:chOff x="0" y="0"/>
            <a:chExt cx="22388676" cy="3731445"/>
          </a:xfrm>
        </p:grpSpPr>
        <p:pic>
          <p:nvPicPr>
            <p:cNvPr id="21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2388677" cy="37314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8" name="Shape 218"/>
            <p:cNvSpPr/>
            <p:nvPr/>
          </p:nvSpPr>
          <p:spPr>
            <a:xfrm>
              <a:off x="12248297" y="2650980"/>
              <a:ext cx="4415070" cy="1"/>
            </a:xfrm>
            <a:prstGeom prst="line">
              <a:avLst/>
            </a:prstGeom>
            <a:noFill/>
            <a:ln w="635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19" name="Shape 219"/>
            <p:cNvSpPr/>
            <p:nvPr/>
          </p:nvSpPr>
          <p:spPr>
            <a:xfrm>
              <a:off x="8093254" y="864804"/>
              <a:ext cx="6029990" cy="1"/>
            </a:xfrm>
            <a:prstGeom prst="line">
              <a:avLst/>
            </a:prstGeom>
            <a:noFill/>
            <a:ln w="635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20" name="Shape 220"/>
            <p:cNvSpPr/>
            <p:nvPr/>
          </p:nvSpPr>
          <p:spPr>
            <a:xfrm>
              <a:off x="9432053" y="1324879"/>
              <a:ext cx="6907643" cy="1"/>
            </a:xfrm>
            <a:prstGeom prst="line">
              <a:avLst/>
            </a:prstGeom>
            <a:noFill/>
            <a:ln w="635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Jupyter Notebook 실행 (2)</a:t>
            </a:r>
          </a:p>
        </p:txBody>
      </p:sp>
      <p:sp>
        <p:nvSpPr>
          <p:cNvPr id="224" name="Shape 22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2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850" y="5126768"/>
            <a:ext cx="11548666" cy="60014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85044" y="4732061"/>
            <a:ext cx="11430001" cy="10033001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hape 227"/>
          <p:cNvSpPr/>
          <p:nvPr/>
        </p:nvSpPr>
        <p:spPr>
          <a:xfrm>
            <a:off x="10203836" y="7405432"/>
            <a:ext cx="818433" cy="504040"/>
          </a:xfrm>
          <a:prstGeom prst="roundRect">
            <a:avLst>
              <a:gd name="adj" fmla="val 21493"/>
            </a:avLst>
          </a:prstGeom>
          <a:ln w="889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28" name="Shape 228"/>
          <p:cNvSpPr/>
          <p:nvPr/>
        </p:nvSpPr>
        <p:spPr>
          <a:xfrm>
            <a:off x="8850673" y="9736016"/>
            <a:ext cx="1784961" cy="461584"/>
          </a:xfrm>
          <a:prstGeom prst="roundRect">
            <a:avLst>
              <a:gd name="adj" fmla="val 41271"/>
            </a:avLst>
          </a:prstGeom>
          <a:ln w="889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29" name="Shape 229"/>
          <p:cNvSpPr/>
          <p:nvPr/>
        </p:nvSpPr>
        <p:spPr>
          <a:xfrm flipH="1">
            <a:off x="9661652" y="7928549"/>
            <a:ext cx="948134" cy="1769028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30" name="Shape 230"/>
          <p:cNvSpPr/>
          <p:nvPr/>
        </p:nvSpPr>
        <p:spPr>
          <a:xfrm flipV="1">
            <a:off x="10679419" y="9211884"/>
            <a:ext cx="2039512" cy="772497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Jupyter Notebook 실행 (3)</a:t>
            </a:r>
          </a:p>
        </p:txBody>
      </p:sp>
      <p:sp>
        <p:nvSpPr>
          <p:cNvPr id="233" name="Shape 233"/>
          <p:cNvSpPr/>
          <p:nvPr>
            <p:ph type="body" sz="half" idx="1"/>
          </p:nvPr>
        </p:nvSpPr>
        <p:spPr>
          <a:xfrm>
            <a:off x="667320" y="3238500"/>
            <a:ext cx="16065481" cy="8142051"/>
          </a:xfrm>
          <a:prstGeom prst="rect">
            <a:avLst/>
          </a:prstGeom>
        </p:spPr>
        <p:txBody>
          <a:bodyPr/>
          <a:lstStyle/>
          <a:p>
            <a:pPr marL="431800" indent="-431800" defTabSz="561340">
              <a:spcBef>
                <a:spcPts val="4000"/>
              </a:spcBef>
              <a:defRPr sz="3536"/>
            </a:pPr>
            <a:r>
              <a:t>네이버 웹툰 &lt;가우스 전자&gt; 크롤링 실습 (</a:t>
            </a:r>
            <a:r>
              <a:rPr u="sng">
                <a:hlinkClick r:id="rId2" invalidUrl="" action="" tgtFrame="" tooltip="" history="1" highlightClick="0" endSnd="0"/>
              </a:rPr>
              <a:t>ipynb</a:t>
            </a:r>
            <a:r>
              <a:t>)</a:t>
            </a:r>
          </a:p>
          <a:p>
            <a:pPr lvl="1" marL="863600" indent="-431800" defTabSz="561340">
              <a:spcBef>
                <a:spcPts val="4000"/>
              </a:spcBef>
              <a:defRPr sz="3536"/>
            </a:pPr>
            <a:r>
              <a:t>주의 : 본 스크립트는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학술적인 목적으로만</a:t>
            </a:r>
            <a:r>
              <a:t> 사용해주세요. 웹툰 감상은 공식경로를 통해 감상해주세요.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import</a:t>
            </a:r>
            <a:r>
              <a:t> requests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from</a:t>
            </a:r>
            <a:r>
              <a:t> bs4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BeautifulSoup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from</a:t>
            </a:r>
            <a:r>
              <a:t> IPython.display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display</a:t>
            </a:r>
            <a:r>
              <a:rPr b="1"/>
              <a:t>,</a:t>
            </a:r>
            <a:r>
              <a:t> Image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main</a:t>
            </a:r>
            <a:r>
              <a:rPr b="1"/>
              <a:t>():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ep_url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'http://comic.naver.com/webtoon/detail.nhn?titleId=675554&amp;no=100&amp;weekday=mon'</a:t>
            </a:r>
            <a:endParaRPr>
              <a:solidFill>
                <a:srgbClr val="000000"/>
              </a:solidFill>
            </a:endParaR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html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requests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get</a:t>
            </a:r>
            <a:r>
              <a:rPr b="1"/>
              <a:t>(</a:t>
            </a:r>
            <a:r>
              <a:t>ep_url</a:t>
            </a:r>
            <a:r>
              <a:rPr b="1"/>
              <a:t>)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text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soup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BeautifulSoup</a:t>
            </a:r>
            <a:r>
              <a:rPr b="1"/>
              <a:t>(</a:t>
            </a:r>
            <a:r>
              <a:t>html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'html.parser'</a:t>
            </a:r>
            <a:r>
              <a:rPr b="1"/>
              <a:t>)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img_tag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soup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select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'.wt_viewer img'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    img_url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img_tag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'src'</a:t>
            </a:r>
            <a:r>
              <a:rPr b="1"/>
              <a:t>]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    img_data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requests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get</a:t>
            </a:r>
            <a:r>
              <a:rPr b="1"/>
              <a:t>(</a:t>
            </a:r>
            <a:r>
              <a:t>img_url</a:t>
            </a:r>
            <a:r>
              <a:rPr b="1"/>
              <a:t>,</a:t>
            </a:r>
            <a:r>
              <a:t> headers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'Referer'</a:t>
            </a:r>
            <a:r>
              <a:rPr b="1"/>
              <a:t>:</a:t>
            </a:r>
            <a:r>
              <a:t> ep_url</a:t>
            </a:r>
            <a:r>
              <a:rPr b="1"/>
              <a:t>})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content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img_url</a:t>
            </a:r>
            <a:r>
              <a:rPr b="1"/>
              <a:t>)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    display</a:t>
            </a:r>
            <a:r>
              <a:rPr b="1"/>
              <a:t>(</a:t>
            </a:r>
            <a:r>
              <a:t>Image</a:t>
            </a:r>
            <a:r>
              <a:rPr b="1"/>
              <a:t>(</a:t>
            </a:r>
            <a:r>
              <a:t>img_data</a:t>
            </a:r>
            <a:r>
              <a:rPr b="1"/>
              <a:t>))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main</a:t>
            </a:r>
            <a:r>
              <a:rPr b="1"/>
              <a:t>()</a:t>
            </a:r>
          </a:p>
        </p:txBody>
      </p:sp>
      <p:pic>
        <p:nvPicPr>
          <p:cNvPr id="23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909609" y="5790951"/>
            <a:ext cx="7494525" cy="77566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Jupyter Notebook 단축키</a:t>
            </a:r>
          </a:p>
        </p:txBody>
      </p:sp>
      <p:graphicFrame>
        <p:nvGraphicFramePr>
          <p:cNvPr id="237" name="Table 237"/>
          <p:cNvGraphicFramePr/>
          <p:nvPr/>
        </p:nvGraphicFramePr>
        <p:xfrm>
          <a:off x="1291852" y="3697360"/>
          <a:ext cx="10963886" cy="8860269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2926174"/>
                <a:gridCol w="8037711"/>
              </a:tblGrid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enter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편집모드 진입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shift-enter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셀 실행 및 아래 셀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ctrl-enter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셀 실행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alt-enter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셀 실행 및 아래에 새 셀 추가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코드 셀로 변환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마크다운 셀로 변환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Raw 셀로 변환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방향키 위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윗 줄의 셀을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윗 줄의 셀을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방향키 아래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아랫 줄의 셀을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j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아랫 줄의 셀을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x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선택된 셀을 잘라내기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c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선택된 셀을 복사하기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shift-v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윗 줄에 셀 복사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아랫 줄에 셀 복사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강사, 이진석</a:t>
            </a:r>
          </a:p>
        </p:txBody>
      </p:sp>
      <p:sp>
        <p:nvSpPr>
          <p:cNvPr id="137" name="Shape 1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ask@festi.kr</a:t>
            </a:r>
            <a:r>
              <a:t>, Python/Django Holic</a:t>
            </a:r>
          </a:p>
          <a:p>
            <a:pPr/>
            <a:r>
              <a:t>2016년도 Microsoft Azure MVP</a:t>
            </a:r>
          </a:p>
          <a:p>
            <a:pPr/>
            <a:r>
              <a:t>스타트업 어썸마트 CTO (Powered by Python/Django)</a:t>
            </a:r>
          </a:p>
          <a:p>
            <a:pPr lvl="1"/>
            <a:r>
              <a:t>사당/방배 지역을 시작으로 서초/역삼, 잠실 지역으로 확장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AskDjango</a:t>
            </a:r>
            <a:r>
              <a:t> 운영자/강사 (</a:t>
            </a:r>
            <a:r>
              <a:rPr u="sng">
                <a:hlinkClick r:id="rId4" invalidUrl="" action="" tgtFrame="" tooltip="" history="1" highlightClick="0" endSnd="0"/>
              </a:rPr>
              <a:t>페이스북 그룹</a:t>
            </a:r>
            <a:r>
              <a:t>, </a:t>
            </a:r>
            <a:r>
              <a:rPr u="sng">
                <a:hlinkClick r:id="rId5" invalidUrl="" action="" tgtFrame="" tooltip="" history="1" highlightClick="0" endSnd="0"/>
              </a:rPr>
              <a:t>공식사이트</a:t>
            </a:r>
            <a:r>
              <a:t>)</a:t>
            </a:r>
          </a:p>
        </p:txBody>
      </p:sp>
      <p:pic>
        <p:nvPicPr>
          <p:cNvPr id="138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9207195" y="1561358"/>
            <a:ext cx="4572001" cy="457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Shape 139"/>
          <p:cNvSpPr/>
          <p:nvPr/>
        </p:nvSpPr>
        <p:spPr>
          <a:xfrm>
            <a:off x="19206244" y="6141700"/>
            <a:ext cx="434766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400" u="sng">
                <a:hlinkClick r:id="rId7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7" invalidUrl="" action="" tgtFrame="" tooltip="" history="1" highlightClick="0" endSnd="0"/>
              </a:rPr>
              <a:t>facebook.com/allieuslee</a:t>
            </a:r>
          </a:p>
        </p:txBody>
      </p:sp>
      <p:pic>
        <p:nvPicPr>
          <p:cNvPr id="140" name="pasted-image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7214867" y="7255282"/>
            <a:ext cx="6629299" cy="2674671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Shape 141"/>
          <p:cNvSpPr/>
          <p:nvPr/>
        </p:nvSpPr>
        <p:spPr>
          <a:xfrm>
            <a:off x="18956376" y="9922353"/>
            <a:ext cx="489087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defRPr sz="3400"/>
            </a:lvl1pPr>
          </a:lstStyle>
          <a:p>
            <a:pPr/>
            <a:r>
              <a:t>Microsoft Azure MVP 2016</a:t>
            </a:r>
          </a:p>
        </p:txBody>
      </p:sp>
      <p:pic>
        <p:nvPicPr>
          <p:cNvPr id="142" name="pasted-image.tiff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22238475" y="1761997"/>
            <a:ext cx="1285416" cy="12854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시작하기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파이썬으로 프로그램을 실행하는 방법 (1)</a:t>
            </a:r>
          </a:p>
        </p:txBody>
      </p:sp>
      <p:sp>
        <p:nvSpPr>
          <p:cNvPr id="242" name="Shape 24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350" indent="-387350" defTabSz="503555">
              <a:spcBef>
                <a:spcPts val="3500"/>
              </a:spcBef>
              <a:defRPr sz="3172"/>
            </a:pPr>
            <a:r>
              <a:t>Interactive Shell 에서 한땀 한땀 실행하기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기본 파이썬 쉘 실행하기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&gt;&gt;&gt;</a:t>
            </a:r>
            <a:r>
              <a:t> print(sum(range(101)))</a:t>
            </a:r>
            <a:br/>
            <a:r>
              <a:rPr>
                <a:solidFill>
                  <a:srgbClr val="A6AAA9"/>
                </a:solidFill>
              </a:rPr>
              <a:t>5050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파이썬 쉘 빠져나오기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exit()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IPython 쉘 실행하기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ipython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endParaRPr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latin typeface="Apple SD 산돌고딕 Neo 세미볼드체"/>
              <a:ea typeface="Apple SD 산돌고딕 Neo 세미볼드체"/>
              <a:cs typeface="Apple SD 산돌고딕 Neo 세미볼드체"/>
              <a:sym typeface="Apple SD 산돌고딕 Neo 세미볼드체"/>
            </a:endParaRP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In [1]:</a:t>
            </a:r>
            <a:r>
              <a:t> print(sum(range(101)))</a:t>
            </a:r>
            <a:br/>
            <a:r>
              <a:rPr>
                <a:solidFill>
                  <a:srgbClr val="A6AAA9"/>
                </a:solidFill>
              </a:rPr>
              <a:t>5050</a:t>
            </a:r>
          </a:p>
        </p:txBody>
      </p:sp>
      <p:pic>
        <p:nvPicPr>
          <p:cNvPr id="24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94165" y="3003550"/>
            <a:ext cx="12598401" cy="9690100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Shape 244"/>
          <p:cNvSpPr/>
          <p:nvPr/>
        </p:nvSpPr>
        <p:spPr>
          <a:xfrm>
            <a:off x="11390556" y="3331040"/>
            <a:ext cx="1316326" cy="662336"/>
          </a:xfrm>
          <a:prstGeom prst="roundRect">
            <a:avLst>
              <a:gd name="adj" fmla="val 28762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  <a:alpha val="799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5" name="Shape 245"/>
          <p:cNvSpPr/>
          <p:nvPr/>
        </p:nvSpPr>
        <p:spPr>
          <a:xfrm>
            <a:off x="11390556" y="6701525"/>
            <a:ext cx="1466597" cy="662336"/>
          </a:xfrm>
          <a:prstGeom prst="roundRect">
            <a:avLst>
              <a:gd name="adj" fmla="val 28762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  <a:alpha val="799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6" name="Shape 246"/>
          <p:cNvSpPr/>
          <p:nvPr/>
        </p:nvSpPr>
        <p:spPr>
          <a:xfrm>
            <a:off x="11848276" y="5537286"/>
            <a:ext cx="3781185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00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7" name="Shape 247"/>
          <p:cNvSpPr/>
          <p:nvPr/>
        </p:nvSpPr>
        <p:spPr>
          <a:xfrm>
            <a:off x="11848276" y="6369505"/>
            <a:ext cx="1098445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00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8" name="Shape 248"/>
          <p:cNvSpPr/>
          <p:nvPr/>
        </p:nvSpPr>
        <p:spPr>
          <a:xfrm>
            <a:off x="12430829" y="11446037"/>
            <a:ext cx="4095108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00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9" name="Shape 249"/>
          <p:cNvSpPr/>
          <p:nvPr/>
        </p:nvSpPr>
        <p:spPr>
          <a:xfrm>
            <a:off x="12493245" y="12694365"/>
            <a:ext cx="1098445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00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파이썬으로 프로그램을 실행하는 방법 (2)</a:t>
            </a:r>
          </a:p>
        </p:txBody>
      </p:sp>
      <p:sp>
        <p:nvSpPr>
          <p:cNvPr id="252" name="Shape 252"/>
          <p:cNvSpPr/>
          <p:nvPr>
            <p:ph type="body" idx="1"/>
          </p:nvPr>
        </p:nvSpPr>
        <p:spPr>
          <a:xfrm>
            <a:off x="667320" y="3238500"/>
            <a:ext cx="23049360" cy="6039265"/>
          </a:xfrm>
          <a:prstGeom prst="rect">
            <a:avLst/>
          </a:prstGeom>
        </p:spPr>
        <p:txBody>
          <a:bodyPr/>
          <a:lstStyle/>
          <a:p>
            <a:pPr/>
            <a:r>
              <a:t>파이썬 실행 시에 코드 넣기</a:t>
            </a:r>
          </a:p>
          <a:p>
            <a:pPr lvl="1"/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-c "print(sum(range(101)))"</a:t>
            </a:r>
          </a:p>
        </p:txBody>
      </p:sp>
      <p:pic>
        <p:nvPicPr>
          <p:cNvPr id="25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99703" y="8022239"/>
            <a:ext cx="11784594" cy="41349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파이썬으로 프로그램을 실행하는 방법 (3)</a:t>
            </a:r>
          </a:p>
        </p:txBody>
      </p:sp>
      <p:sp>
        <p:nvSpPr>
          <p:cNvPr id="256" name="Shape 2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소스파일로부터 한 번에 실행하기</a:t>
            </a:r>
          </a:p>
          <a:p>
            <a:pPr/>
            <a:r>
              <a:t>sample.py 에 아래 코드를 저장</a:t>
            </a:r>
          </a:p>
          <a:p>
            <a:pPr/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sample.py</a:t>
            </a:r>
          </a:p>
        </p:txBody>
      </p:sp>
      <p:pic>
        <p:nvPicPr>
          <p:cNvPr id="25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23463" y="5796898"/>
            <a:ext cx="8736808" cy="46611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스크립트 실습 - 크롤링 (1)</a:t>
            </a:r>
          </a:p>
        </p:txBody>
      </p:sp>
      <p:sp>
        <p:nvSpPr>
          <p:cNvPr id="260" name="Shape 260"/>
          <p:cNvSpPr/>
          <p:nvPr>
            <p:ph type="body" sz="half" idx="1"/>
          </p:nvPr>
        </p:nvSpPr>
        <p:spPr>
          <a:xfrm>
            <a:off x="667320" y="3238500"/>
            <a:ext cx="23049360" cy="3324640"/>
          </a:xfrm>
          <a:prstGeom prst="rect">
            <a:avLst/>
          </a:prstGeom>
        </p:spPr>
        <p:txBody>
          <a:bodyPr/>
          <a:lstStyle/>
          <a:p>
            <a:pPr/>
            <a:r>
              <a:t>마음의 소리 "1044. 책상" 이미지 다운받기 - </a:t>
            </a:r>
            <a:r>
              <a:rPr u="sng">
                <a:hlinkClick r:id="rId2" invalidUrl="" action="" tgtFrame="" tooltip="" history="1" highlightClick="0" endSnd="0"/>
              </a:rPr>
              <a:t>소스코드</a:t>
            </a:r>
          </a:p>
          <a:p>
            <a:pPr/>
            <a:r>
              <a:t>주의 : 본 스크립트는 학술적인 목적으로만 사용해주세요.</a:t>
            </a:r>
          </a:p>
        </p:txBody>
      </p:sp>
      <p:pic>
        <p:nvPicPr>
          <p:cNvPr id="261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4954" y="6476523"/>
            <a:ext cx="9389617" cy="60269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67266" y="6364889"/>
            <a:ext cx="12903201" cy="5854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스크립트 실습 - 크롤링 (2)</a:t>
            </a:r>
          </a:p>
        </p:txBody>
      </p:sp>
      <p:sp>
        <p:nvSpPr>
          <p:cNvPr id="265" name="Shape 265"/>
          <p:cNvSpPr/>
          <p:nvPr>
            <p:ph type="body" sz="quarter" idx="1"/>
          </p:nvPr>
        </p:nvSpPr>
        <p:spPr>
          <a:xfrm>
            <a:off x="667320" y="3238500"/>
            <a:ext cx="23049360" cy="1438169"/>
          </a:xfrm>
          <a:prstGeom prst="rect">
            <a:avLst/>
          </a:prstGeom>
        </p:spPr>
        <p:txBody>
          <a:bodyPr/>
          <a:lstStyle/>
          <a:p>
            <a:pPr/>
            <a:r>
              <a:t>멜론 차트 50곡 찾아보기 (</a:t>
            </a:r>
            <a:r>
              <a:rPr u="sng">
                <a:hlinkClick r:id="rId2" invalidUrl="" action="" tgtFrame="" tooltip="" history="1" highlightClick="0" endSnd="0"/>
              </a:rPr>
              <a:t>소스코드</a:t>
            </a:r>
            <a:r>
              <a:t>)</a:t>
            </a:r>
          </a:p>
        </p:txBody>
      </p:sp>
      <p:pic>
        <p:nvPicPr>
          <p:cNvPr id="26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84750" y="4565151"/>
            <a:ext cx="13470047" cy="8212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데이터타입 및 기본 문법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Numeric Type (1)</a:t>
            </a:r>
          </a:p>
        </p:txBody>
      </p:sp>
      <p:sp>
        <p:nvSpPr>
          <p:cNvPr id="271" name="Shape 2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int 타입</a:t>
            </a:r>
          </a:p>
          <a:p>
            <a:pPr lvl="1"/>
            <a:r>
              <a:t>float 타입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0"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D97100"/>
                </a:solidFill>
              </a:rPr>
              <a:t>/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3.3333333333333335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D97100"/>
                </a:solidFill>
              </a:rPr>
              <a:t>//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000000"/>
                </a:solidFill>
              </a:rPr>
              <a:t>3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000000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divmod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))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000000"/>
                </a:solidFill>
              </a:rPr>
              <a:t>(3, 1)</a:t>
            </a:r>
          </a:p>
        </p:txBody>
      </p:sp>
      <p:pic>
        <p:nvPicPr>
          <p:cNvPr id="27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89734" y="4582738"/>
            <a:ext cx="7761960" cy="70895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Numeric Type (2)</a:t>
            </a:r>
          </a:p>
        </p:txBody>
      </p:sp>
      <p:sp>
        <p:nvSpPr>
          <p:cNvPr id="275" name="Shape 275"/>
          <p:cNvSpPr/>
          <p:nvPr>
            <p:ph type="body" sz="quarter" idx="1"/>
          </p:nvPr>
        </p:nvSpPr>
        <p:spPr>
          <a:xfrm>
            <a:off x="667320" y="3238500"/>
            <a:ext cx="23049360" cy="2614471"/>
          </a:xfrm>
          <a:prstGeom prst="rect">
            <a:avLst/>
          </a:prstGeom>
        </p:spPr>
        <p:txBody>
          <a:bodyPr/>
          <a:lstStyle/>
          <a:p>
            <a:pPr lvl="1"/>
            <a:r>
              <a:t>long, double </a:t>
            </a:r>
            <a:r>
              <a:t>타입이 따로 없습니다. Big Number 도 int 타입을 통해 계산하실 수 있습니다.</a:t>
            </a:r>
          </a:p>
        </p:txBody>
      </p:sp>
      <p:pic>
        <p:nvPicPr>
          <p:cNvPr id="27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2061" y="4915787"/>
            <a:ext cx="16505829" cy="80695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bool</a:t>
            </a:r>
          </a:p>
        </p:txBody>
      </p:sp>
      <p:sp>
        <p:nvSpPr>
          <p:cNvPr id="279" name="Shape 2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True / False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비교 연산자 : &lt;, &lt;=, ==, &gt;=, &gt;, !=, is, is not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==, != : 값을 체크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is, is not : 레퍼런스를 체크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논리 연산자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x or y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x and y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not x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강의이력</a:t>
            </a:r>
          </a:p>
        </p:txBody>
      </p:sp>
      <p:sp>
        <p:nvSpPr>
          <p:cNvPr id="145" name="Shape 14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71500" indent="-571500" defTabSz="742950">
              <a:spcBef>
                <a:spcPts val="5300"/>
              </a:spcBef>
              <a:defRPr sz="4680"/>
            </a:pPr>
            <a:r>
              <a:t>서울대학교 경영대학, 파이썬/장고 정규강의, 강사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t>서울대학교 "비전공자를 위한 기초 코딩 동아리" </a:t>
            </a:r>
            <a:r>
              <a:rPr u="sng">
                <a:hlinkClick r:id="rId2" invalidUrl="" action="" tgtFrame="" tooltip="" history="1" highlightClick="0" endSnd="0"/>
              </a:rPr>
              <a:t>피로그래밍</a:t>
            </a:r>
            <a:r>
              <a:t>, 강사 (3기/4기/5기)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t>아트센터 나비, 생존코딩 파이썬 강의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t>마이크로소프트 코리아, 파이썬/장고 워크샵 다수 (</a:t>
            </a:r>
            <a:r>
              <a:rPr u="sng">
                <a:hlinkClick r:id="rId3" invalidUrl="" action="" tgtFrame="" tooltip="" history="1" highlightClick="0" endSnd="0"/>
              </a:rPr>
              <a:t>응답하라 파이썬</a:t>
            </a:r>
            <a:r>
              <a:t>, </a:t>
            </a:r>
            <a:r>
              <a:rPr u="sng">
                <a:hlinkClick r:id="rId4" invalidUrl="" action="" tgtFrame="" tooltip="" history="1" highlightClick="0" endSnd="0"/>
              </a:rPr>
              <a:t>파이썬is뭔들</a:t>
            </a:r>
            <a:r>
              <a:t>)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t>패스트캠퍼스, Django 웹 서비스 개발 CAMP (2기, 3기)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rPr u="sng">
                <a:hlinkClick r:id="rId5" invalidUrl="" action="" tgtFrame="" tooltip="" history="1" highlightClick="0" endSnd="0"/>
              </a:rPr>
              <a:t>장고걸스 서울</a:t>
            </a:r>
            <a:r>
              <a:t>, 메타코치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rPr u="sng">
                <a:hlinkClick r:id="rId6" invalidUrl="" action="" tgtFrame="" tooltip="" history="1" highlightClick="0" endSnd="0"/>
              </a:rPr>
              <a:t>http://festi.kr/about/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(1)</a:t>
            </a:r>
          </a:p>
        </p:txBody>
      </p:sp>
      <p:sp>
        <p:nvSpPr>
          <p:cNvPr id="282" name="Shape 2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문자열 정의</a:t>
            </a:r>
          </a:p>
          <a:p>
            <a:pPr lvl="1"/>
            <a:r>
              <a:t>홑따옴표 (') 로 감싸기</a:t>
            </a:r>
          </a:p>
          <a:p>
            <a:pPr lvl="1"/>
            <a:r>
              <a:t>쌍따옴표 (") 로 감싸기</a:t>
            </a:r>
          </a:p>
          <a:p>
            <a:pPr lvl="1"/>
            <a:r>
              <a:t>홑따옴표 3개 (''') 로 감싸기</a:t>
            </a:r>
          </a:p>
          <a:p>
            <a:pPr lvl="1"/>
            <a:r>
              <a:t>쌍따옴표 3개 (""") 로 감싸기</a:t>
            </a:r>
          </a:p>
        </p:txBody>
      </p:sp>
      <p:sp>
        <p:nvSpPr>
          <p:cNvPr id="283" name="Shape 283"/>
          <p:cNvSpPr/>
          <p:nvPr/>
        </p:nvSpPr>
        <p:spPr>
          <a:xfrm>
            <a:off x="14377189" y="2701290"/>
            <a:ext cx="6400801" cy="102946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'Hello World'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s1_1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'Hello World, "Python"'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s1_2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'Hello World, \'Python\''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"Hello World"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s2_1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"Hello World, \"Python\""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s2_2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"Hello World, 'Python'"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'''Hello World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2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3'''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'''Hello World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2 "쌍따옴표"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3 '홑따옴표' '''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s4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"""Hello World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2 "쌍따옴표"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3 '홑따옴표' """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s5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"word1"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</a:t>
            </a:r>
            <a:r>
              <a:t>"word2"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</a:t>
            </a:r>
            <a:r>
              <a:t>"word3"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(2)</a:t>
            </a:r>
          </a:p>
        </p:txBody>
      </p:sp>
      <p:sp>
        <p:nvSpPr>
          <p:cNvPr id="286" name="Shape 286"/>
          <p:cNvSpPr/>
          <p:nvPr>
            <p:ph type="body" sz="quarter" idx="1"/>
          </p:nvPr>
        </p:nvSpPr>
        <p:spPr>
          <a:xfrm>
            <a:off x="667320" y="3238500"/>
            <a:ext cx="23049360" cy="2060625"/>
          </a:xfrm>
          <a:prstGeom prst="rect">
            <a:avLst/>
          </a:prstGeom>
        </p:spPr>
        <p:txBody>
          <a:bodyPr/>
          <a:lstStyle/>
          <a:p>
            <a:pPr marL="533400" indent="-533400" defTabSz="693419">
              <a:spcBef>
                <a:spcPts val="4900"/>
              </a:spcBef>
              <a:defRPr sz="4368"/>
            </a:pPr>
            <a:r>
              <a:t>형식 지정자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t>참고 : </a:t>
            </a:r>
            <a:r>
              <a:rPr u="sng">
                <a:hlinkClick r:id="rId2" invalidUrl="" action="" tgtFrame="" tooltip="" history="1" highlightClick="0" endSnd="0"/>
              </a:rPr>
              <a:t>Python3. Format String Syntax</a:t>
            </a:r>
          </a:p>
        </p:txBody>
      </p:sp>
      <p:sp>
        <p:nvSpPr>
          <p:cNvPr id="287" name="Shape 287"/>
          <p:cNvSpPr/>
          <p:nvPr/>
        </p:nvSpPr>
        <p:spPr>
          <a:xfrm>
            <a:off x="7881583" y="5611993"/>
            <a:ext cx="16306801" cy="8072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'{}, {},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'a'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'c'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'{0}, {1}, {2}'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'a'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'c'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'{0}, {0}, {1}, {0}, {2}'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'a'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'c'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'{key1}, {key2}, {key3}, {key1}, {key1}'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key1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'a'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key2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'b'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key3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'c'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params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dict</a:t>
            </a:r>
            <a:r>
              <a:rPr b="1"/>
              <a:t>(</a:t>
            </a:r>
            <a:r>
              <a:t>key1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,</a:t>
            </a:r>
            <a:r>
              <a:t> key2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,</a:t>
            </a:r>
            <a:r>
              <a:t> key3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5EA702"/>
                </a:solidFill>
              </a:rPr>
              <a:t>'c'</a:t>
            </a:r>
            <a:r>
              <a:rPr b="1"/>
              <a:t>)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'{key1}, {key2}, {key3}, {key1}, {key1}'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>
                <a:solidFill>
                  <a:srgbClr val="000000"/>
                </a:solidFill>
              </a:rPr>
              <a:t>params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params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'key1'</a:t>
            </a:r>
            <a:r>
              <a:rPr b="1"/>
              <a:t>:</a:t>
            </a:r>
            <a:r>
              <a:t> 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'key2'</a:t>
            </a:r>
            <a:r>
              <a:rPr b="1"/>
              <a:t>: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'key3'</a:t>
            </a:r>
            <a:r>
              <a:rPr b="1"/>
              <a:t>:</a:t>
            </a:r>
            <a:r>
              <a:t> </a:t>
            </a:r>
            <a:r>
              <a:rPr>
                <a:solidFill>
                  <a:srgbClr val="5EA702"/>
                </a:solidFill>
              </a:rPr>
              <a:t>'c'</a:t>
            </a:r>
            <a:r>
              <a:rPr b="1"/>
              <a:t>}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'{key1}, {key2}, {key3}, {key1}, {key1}'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>
                <a:solidFill>
                  <a:srgbClr val="000000"/>
                </a:solidFill>
              </a:rPr>
              <a:t>params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'{:&lt;30}'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'left aligned'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'{:&gt;30}'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'right aligned'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'{:^30}'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'center aligned'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'{:*^30}'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'center aligned'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'int: {0:d}, hex: {0:x}, oct: {0:o}, bin: {0:b}'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42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(3)</a:t>
            </a:r>
          </a:p>
        </p:txBody>
      </p:sp>
      <p:sp>
        <p:nvSpPr>
          <p:cNvPr id="290" name="Shape 2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3</a:t>
            </a:r>
          </a:p>
          <a:p>
            <a:pPr lvl="1"/>
            <a:r>
              <a:t>유니코드 : str 타입</a:t>
            </a:r>
          </a:p>
          <a:p>
            <a:pPr lvl="1"/>
            <a:r>
              <a:t>특정 인코딩의 문자열 : bytes 타입</a:t>
            </a:r>
          </a:p>
          <a:p>
            <a:pPr/>
            <a:r>
              <a:t>파이썬 2</a:t>
            </a:r>
          </a:p>
          <a:p>
            <a:pPr lvl="1"/>
            <a:r>
              <a:t>유니코드 : unicode 타입</a:t>
            </a:r>
          </a:p>
          <a:p>
            <a:pPr lvl="1"/>
            <a:r>
              <a:t>특정 인코딩의 문자열 : str 타입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(4)</a:t>
            </a:r>
          </a:p>
        </p:txBody>
      </p:sp>
      <p:sp>
        <p:nvSpPr>
          <p:cNvPr id="293" name="Shape 293"/>
          <p:cNvSpPr/>
          <p:nvPr/>
        </p:nvSpPr>
        <p:spPr>
          <a:xfrm>
            <a:off x="9617468" y="6826249"/>
            <a:ext cx="5149064" cy="204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200"/>
            </a:pPr>
            <a:r>
              <a:t>파이썬 문자열 유니코드</a:t>
            </a:r>
          </a:p>
          <a:p>
            <a:pPr>
              <a:defRPr sz="4200"/>
            </a:pPr>
            <a:r>
              <a:t>(str 타입)</a:t>
            </a:r>
          </a:p>
          <a:p>
            <a:pPr>
              <a:defRPr sz="42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defRPr>
            </a:pPr>
            <a:r>
              <a:t>"가"</a:t>
            </a:r>
          </a:p>
        </p:txBody>
      </p:sp>
      <p:sp>
        <p:nvSpPr>
          <p:cNvPr id="294" name="Shape 294"/>
          <p:cNvSpPr/>
          <p:nvPr/>
        </p:nvSpPr>
        <p:spPr>
          <a:xfrm>
            <a:off x="17108401" y="7035800"/>
            <a:ext cx="661797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utf8 문자열  (bytes 타입)</a:t>
            </a:r>
          </a:p>
          <a:p>
            <a:pPr/>
            <a:r>
              <a:t>0xEA 0xB0 0x80</a:t>
            </a:r>
          </a:p>
        </p:txBody>
      </p:sp>
      <p:sp>
        <p:nvSpPr>
          <p:cNvPr id="295" name="Shape 295"/>
          <p:cNvSpPr/>
          <p:nvPr/>
        </p:nvSpPr>
        <p:spPr>
          <a:xfrm>
            <a:off x="377911" y="7035800"/>
            <a:ext cx="7177406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cp949 문자열  (bytes 타입)</a:t>
            </a:r>
          </a:p>
          <a:p>
            <a:pPr/>
            <a:r>
              <a:t>0xB0 0xA1</a:t>
            </a:r>
          </a:p>
        </p:txBody>
      </p:sp>
      <p:sp>
        <p:nvSpPr>
          <p:cNvPr id="296" name="Shape 296"/>
          <p:cNvSpPr/>
          <p:nvPr/>
        </p:nvSpPr>
        <p:spPr>
          <a:xfrm>
            <a:off x="8776970" y="10384386"/>
            <a:ext cx="683006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utf16 문자열  (bytes 타입)</a:t>
            </a:r>
          </a:p>
          <a:p>
            <a:pPr/>
            <a:r>
              <a:t>0xFF 0xFE 0x00 0xAC</a:t>
            </a:r>
          </a:p>
        </p:txBody>
      </p:sp>
      <p:sp>
        <p:nvSpPr>
          <p:cNvPr id="297" name="Shape 297"/>
          <p:cNvSpPr/>
          <p:nvPr/>
        </p:nvSpPr>
        <p:spPr>
          <a:xfrm>
            <a:off x="5534712" y="3687213"/>
            <a:ext cx="1286510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utf32 문자열 (bytes 타입)</a:t>
            </a:r>
          </a:p>
          <a:p>
            <a:pPr/>
            <a:r>
              <a:t>0xFF 0xFE 0x00 0x00 0x00 0xAC 0x00 0x00</a:t>
            </a:r>
          </a:p>
        </p:txBody>
      </p:sp>
      <p:sp>
        <p:nvSpPr>
          <p:cNvPr id="298" name="Shape 298"/>
          <p:cNvSpPr/>
          <p:nvPr/>
        </p:nvSpPr>
        <p:spPr>
          <a:xfrm flipV="1">
            <a:off x="12888685" y="5516856"/>
            <a:ext cx="1" cy="1314902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99" name="Shape 299"/>
          <p:cNvSpPr/>
          <p:nvPr/>
        </p:nvSpPr>
        <p:spPr>
          <a:xfrm flipV="1">
            <a:off x="11720051" y="8865442"/>
            <a:ext cx="1" cy="1314902"/>
          </a:xfrm>
          <a:prstGeom prst="line">
            <a:avLst/>
          </a:prstGeom>
          <a:ln w="127000">
            <a:solidFill>
              <a:schemeClr val="accent6">
                <a:satOff val="24555"/>
                <a:lumOff val="2223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0" name="Shape 300"/>
          <p:cNvSpPr/>
          <p:nvPr/>
        </p:nvSpPr>
        <p:spPr>
          <a:xfrm>
            <a:off x="11720051" y="5516856"/>
            <a:ext cx="1" cy="1314902"/>
          </a:xfrm>
          <a:prstGeom prst="line">
            <a:avLst/>
          </a:prstGeom>
          <a:ln w="127000">
            <a:solidFill>
              <a:schemeClr val="accent6">
                <a:satOff val="24555"/>
                <a:lumOff val="2223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1" name="Shape 301"/>
          <p:cNvSpPr/>
          <p:nvPr/>
        </p:nvSpPr>
        <p:spPr>
          <a:xfrm>
            <a:off x="12888685" y="8865442"/>
            <a:ext cx="1" cy="1314902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2" name="Shape 302"/>
          <p:cNvSpPr/>
          <p:nvPr/>
        </p:nvSpPr>
        <p:spPr>
          <a:xfrm flipH="1">
            <a:off x="15546057" y="7937090"/>
            <a:ext cx="1262322" cy="1"/>
          </a:xfrm>
          <a:prstGeom prst="line">
            <a:avLst/>
          </a:prstGeom>
          <a:ln w="127000">
            <a:solidFill>
              <a:schemeClr val="accent6">
                <a:satOff val="24555"/>
                <a:lumOff val="2223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3" name="Shape 303"/>
          <p:cNvSpPr/>
          <p:nvPr/>
        </p:nvSpPr>
        <p:spPr>
          <a:xfrm>
            <a:off x="15546057" y="7279640"/>
            <a:ext cx="1262322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4" name="Shape 304"/>
          <p:cNvSpPr/>
          <p:nvPr/>
        </p:nvSpPr>
        <p:spPr>
          <a:xfrm flipH="1">
            <a:off x="7715481" y="7937090"/>
            <a:ext cx="1262322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5" name="Shape 305"/>
          <p:cNvSpPr/>
          <p:nvPr/>
        </p:nvSpPr>
        <p:spPr>
          <a:xfrm>
            <a:off x="7715481" y="7279640"/>
            <a:ext cx="1262322" cy="1"/>
          </a:xfrm>
          <a:prstGeom prst="line">
            <a:avLst/>
          </a:prstGeom>
          <a:ln w="127000">
            <a:solidFill>
              <a:schemeClr val="accent6">
                <a:satOff val="24555"/>
                <a:lumOff val="2223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6" name="Shape 306"/>
          <p:cNvSpPr/>
          <p:nvPr/>
        </p:nvSpPr>
        <p:spPr>
          <a:xfrm>
            <a:off x="13212416" y="5516856"/>
            <a:ext cx="231907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utf32 인코딩</a:t>
            </a:r>
          </a:p>
        </p:txBody>
      </p:sp>
      <p:sp>
        <p:nvSpPr>
          <p:cNvPr id="307" name="Shape 307"/>
          <p:cNvSpPr/>
          <p:nvPr/>
        </p:nvSpPr>
        <p:spPr>
          <a:xfrm>
            <a:off x="15454723" y="6535887"/>
            <a:ext cx="210446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utf8 인코딩</a:t>
            </a:r>
          </a:p>
        </p:txBody>
      </p:sp>
      <p:sp>
        <p:nvSpPr>
          <p:cNvPr id="308" name="Shape 308"/>
          <p:cNvSpPr/>
          <p:nvPr/>
        </p:nvSpPr>
        <p:spPr>
          <a:xfrm>
            <a:off x="13135240" y="9614789"/>
            <a:ext cx="224868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utf16 인코딩</a:t>
            </a:r>
          </a:p>
        </p:txBody>
      </p:sp>
      <p:sp>
        <p:nvSpPr>
          <p:cNvPr id="309" name="Shape 309"/>
          <p:cNvSpPr/>
          <p:nvPr/>
        </p:nvSpPr>
        <p:spPr>
          <a:xfrm>
            <a:off x="7196446" y="8176470"/>
            <a:ext cx="248488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cp949 인코딩</a:t>
            </a:r>
          </a:p>
        </p:txBody>
      </p:sp>
      <p:sp>
        <p:nvSpPr>
          <p:cNvPr id="310" name="Shape 310"/>
          <p:cNvSpPr/>
          <p:nvPr/>
        </p:nvSpPr>
        <p:spPr>
          <a:xfrm>
            <a:off x="7173972" y="6603309"/>
            <a:ext cx="248488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cp949 디코딩</a:t>
            </a:r>
          </a:p>
        </p:txBody>
      </p:sp>
      <p:sp>
        <p:nvSpPr>
          <p:cNvPr id="311" name="Shape 311"/>
          <p:cNvSpPr/>
          <p:nvPr/>
        </p:nvSpPr>
        <p:spPr>
          <a:xfrm>
            <a:off x="9257040" y="5646911"/>
            <a:ext cx="231907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utf32 디코딩</a:t>
            </a:r>
          </a:p>
        </p:txBody>
      </p:sp>
      <p:sp>
        <p:nvSpPr>
          <p:cNvPr id="312" name="Shape 312"/>
          <p:cNvSpPr/>
          <p:nvPr/>
        </p:nvSpPr>
        <p:spPr>
          <a:xfrm>
            <a:off x="15513499" y="8291367"/>
            <a:ext cx="210446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utf8 디코딩</a:t>
            </a:r>
          </a:p>
        </p:txBody>
      </p:sp>
      <p:sp>
        <p:nvSpPr>
          <p:cNvPr id="313" name="Shape 313"/>
          <p:cNvSpPr/>
          <p:nvPr/>
        </p:nvSpPr>
        <p:spPr>
          <a:xfrm>
            <a:off x="9292232" y="9614789"/>
            <a:ext cx="224868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utf16 디코딩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(5)</a:t>
            </a:r>
          </a:p>
        </p:txBody>
      </p:sp>
      <p:sp>
        <p:nvSpPr>
          <p:cNvPr id="316" name="Shape 31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unicode_ga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5EA702"/>
                </a:solidFill>
              </a:rPr>
              <a:t>"가"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unicode_ga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utf8_ga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unicode_ga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encode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"utf8"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utf8_ga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cp949_ga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utf8_ga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decode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"utf8"</a:t>
            </a:r>
            <a:r>
              <a:rPr b="1"/>
              <a:t>)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encode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"cp949"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cp949_ga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utf16_ga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cp949_ga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decode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"cp949"</a:t>
            </a:r>
            <a:r>
              <a:rPr b="1"/>
              <a:t>)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encode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"utf16"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utf16_ga</a:t>
            </a:r>
            <a:r>
              <a:rPr b="1"/>
              <a:t>)</a:t>
            </a:r>
          </a:p>
        </p:txBody>
      </p:sp>
      <p:pic>
        <p:nvPicPr>
          <p:cNvPr id="31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4647" y="6046081"/>
            <a:ext cx="6053233" cy="36050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(6)</a:t>
            </a:r>
          </a:p>
        </p:txBody>
      </p:sp>
      <p:sp>
        <p:nvSpPr>
          <p:cNvPr id="320" name="Shape 32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밖과 문자열 데이터를 주고 받을 때에는</a:t>
            </a:r>
          </a:p>
          <a:p>
            <a:pPr lvl="1"/>
            <a:r>
              <a:t>줄 때에는 필히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특정 인코딩으로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인코딩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(str -&gt; bytes) </a:t>
            </a:r>
            <a:r>
              <a:t>한 후에 전송을 하고.</a:t>
            </a:r>
          </a:p>
          <a:p>
            <a:pPr lvl="1"/>
            <a:r>
              <a:t>받을 때에는 그 즉시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특정 인코딩으로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디코딩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(bytes -&gt; str)</a:t>
            </a:r>
            <a:r>
              <a:t>한다.</a:t>
            </a:r>
          </a:p>
          <a:p>
            <a:pPr/>
            <a:r>
              <a:t>어떤 경우에 ?</a:t>
            </a:r>
          </a:p>
          <a:p>
            <a:pPr lvl="1"/>
            <a:r>
              <a:t>문자열을 파일에 저장할 때</a:t>
            </a:r>
          </a:p>
          <a:p>
            <a:pPr lvl="1"/>
            <a:r>
              <a:t>네트워크로 문자열을 전송할 때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블록문과 들여쓰기</a:t>
            </a:r>
          </a:p>
        </p:txBody>
      </p:sp>
      <p:sp>
        <p:nvSpPr>
          <p:cNvPr id="323" name="Shape 323"/>
          <p:cNvSpPr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</p:spPr>
        <p:txBody>
          <a:bodyPr/>
          <a:lstStyle/>
          <a:p>
            <a:pPr marL="482600" indent="-482600" defTabSz="627379">
              <a:spcBef>
                <a:spcPts val="4400"/>
              </a:spcBef>
              <a:defRPr sz="3952"/>
            </a:pPr>
            <a:r>
              <a:t>파이썬에서는 중괄호 ( {} ) 로서 블록을 구분하지 않고, 들여쓰기 (Indent) 를 통해 블록을 구분합니다.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파이썬에서 들여쓰기를 지키지 않는다면 IndentationError 가 발생합니다.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max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t>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max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t>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result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i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"result = %d"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00000"/>
                </a:solidFill>
              </a:rPr>
              <a:t> result</a:t>
            </a:r>
            <a:r>
              <a:rPr b="1">
                <a:solidFill>
                  <a:srgbClr val="000000"/>
                </a:solidFill>
              </a:rPr>
              <a:t>)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하나의 들여쓰기는 </a:t>
            </a:r>
            <a:r>
              <a:rPr u="sng">
                <a:hlinkClick r:id="rId2" invalidUrl="" action="" tgtFrame="" tooltip="" history="1" highlightClick="0" endSnd="0"/>
              </a:rPr>
              <a:t>Python Style Guide #Indentation</a:t>
            </a:r>
            <a:r>
              <a:t> 에 따라,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공백 4칸</a:t>
            </a:r>
            <a:r>
              <a:t>을 권장하고 있습니다.</a:t>
            </a:r>
          </a:p>
          <a:p>
            <a:pPr lvl="1" marL="965200" indent="-482600" defTabSz="627379">
              <a:spcBef>
                <a:spcPts val="4400"/>
              </a:spcBef>
              <a:defRPr sz="3952"/>
            </a:pPr>
            <a:r>
              <a:t>Visual Studio Code 에서는 디폴트 설정입니다.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Tab 과 Space 는 엄연히 다른 글자입니다. 섞어서 쓰다보면, IndentationError 가 발생할 수 있습니다.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max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t>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max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t>    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result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i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"current result %s"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00000"/>
                </a:solidFill>
              </a:rPr>
              <a:t> result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"result = %d"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00000"/>
                </a:solidFill>
              </a:rPr>
              <a:t> result</a:t>
            </a:r>
            <a:r>
              <a:rPr b="1">
                <a:solidFill>
                  <a:srgbClr val="000000"/>
                </a:solidFill>
              </a:rPr>
              <a:t>)</a:t>
            </a:r>
          </a:p>
        </p:txBody>
      </p:sp>
      <p:pic>
        <p:nvPicPr>
          <p:cNvPr id="32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48702" y="5256472"/>
            <a:ext cx="8051801" cy="2044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425523" y="10495915"/>
            <a:ext cx="12458701" cy="2082801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Shape 326"/>
          <p:cNvSpPr/>
          <p:nvPr/>
        </p:nvSpPr>
        <p:spPr>
          <a:xfrm>
            <a:off x="2271768" y="11478946"/>
            <a:ext cx="744165" cy="1"/>
          </a:xfrm>
          <a:prstGeom prst="line">
            <a:avLst/>
          </a:prstGeom>
          <a:ln w="50800">
            <a:solidFill>
              <a:schemeClr val="accent6">
                <a:satOff val="24555"/>
                <a:lumOff val="22232"/>
              </a:scheme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27" name="Shape 327"/>
          <p:cNvSpPr/>
          <p:nvPr/>
        </p:nvSpPr>
        <p:spPr>
          <a:xfrm>
            <a:off x="2271768" y="11848400"/>
            <a:ext cx="744165" cy="1"/>
          </a:xfrm>
          <a:prstGeom prst="line">
            <a:avLst/>
          </a:prstGeom>
          <a:ln w="508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28" name="Shape 328"/>
          <p:cNvSpPr/>
          <p:nvPr/>
        </p:nvSpPr>
        <p:spPr>
          <a:xfrm>
            <a:off x="968980" y="11199546"/>
            <a:ext cx="120319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탭 입력</a:t>
            </a:r>
          </a:p>
        </p:txBody>
      </p:sp>
      <p:sp>
        <p:nvSpPr>
          <p:cNvPr id="329" name="Shape 329"/>
          <p:cNvSpPr/>
          <p:nvPr/>
        </p:nvSpPr>
        <p:spPr>
          <a:xfrm>
            <a:off x="87007" y="11569000"/>
            <a:ext cx="207378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공백4칸 입력</a:t>
            </a:r>
          </a:p>
        </p:txBody>
      </p:sp>
      <p:grpSp>
        <p:nvGrpSpPr>
          <p:cNvPr id="332" name="Group 332"/>
          <p:cNvGrpSpPr/>
          <p:nvPr/>
        </p:nvGrpSpPr>
        <p:grpSpPr>
          <a:xfrm>
            <a:off x="2196186" y="6075303"/>
            <a:ext cx="407039" cy="407039"/>
            <a:chOff x="0" y="0"/>
            <a:chExt cx="407038" cy="407038"/>
          </a:xfrm>
        </p:grpSpPr>
        <p:sp>
          <p:nvSpPr>
            <p:cNvPr id="330" name="Shape 330"/>
            <p:cNvSpPr/>
            <p:nvPr/>
          </p:nvSpPr>
          <p:spPr>
            <a:xfrm flipV="1">
              <a:off x="0" y="-1"/>
              <a:ext cx="407039" cy="407040"/>
            </a:xfrm>
            <a:prstGeom prst="line">
              <a:avLst/>
            </a:prstGeom>
            <a:noFill/>
            <a:ln w="889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331" name="Shape 331"/>
            <p:cNvSpPr/>
            <p:nvPr/>
          </p:nvSpPr>
          <p:spPr>
            <a:xfrm flipH="1" flipV="1">
              <a:off x="0" y="0"/>
              <a:ext cx="407039" cy="407039"/>
            </a:xfrm>
            <a:prstGeom prst="line">
              <a:avLst/>
            </a:prstGeom>
            <a:noFill/>
            <a:ln w="889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주석 (Comments)</a:t>
            </a:r>
          </a:p>
        </p:txBody>
      </p:sp>
      <p:sp>
        <p:nvSpPr>
          <p:cNvPr id="335" name="Shape 335"/>
          <p:cNvSpPr/>
          <p:nvPr>
            <p:ph type="body" idx="1"/>
          </p:nvPr>
        </p:nvSpPr>
        <p:spPr>
          <a:xfrm>
            <a:off x="667320" y="3238500"/>
            <a:ext cx="23049360" cy="6834754"/>
          </a:xfrm>
          <a:prstGeom prst="rect">
            <a:avLst/>
          </a:prstGeom>
        </p:spPr>
        <p:txBody>
          <a:bodyPr/>
          <a:lstStyle/>
          <a:p>
            <a:pPr/>
            <a:r>
              <a:t>파이썬에서의 주석 문법은 "1줄 주석" 문법만 지원합니다.</a:t>
            </a:r>
          </a:p>
          <a:p>
            <a:pPr lvl="1"/>
            <a:r>
              <a:t>"여러 줄 주석" 문법은 "문자열" 로서 표기합니다.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PEP 257 -- Docstring Conventions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Google 스타일 Docstring 예시</a:t>
            </a:r>
          </a:p>
        </p:txBody>
      </p:sp>
      <p:pic>
        <p:nvPicPr>
          <p:cNvPr id="336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807652" y="3024307"/>
            <a:ext cx="5446810" cy="153239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471553" y="6052667"/>
            <a:ext cx="9805907" cy="76098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제어구조 - 조건문, if 문</a:t>
            </a:r>
          </a:p>
        </p:txBody>
      </p:sp>
      <p:sp>
        <p:nvSpPr>
          <p:cNvPr id="340" name="Shape 3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if, elif, else 문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t>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5EA702"/>
                </a:solidFill>
              </a:rPr>
              <a:t>'음수'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elif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D97100"/>
                </a:solidFill>
              </a:rPr>
              <a:t>==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0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'Zero'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elif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'한 자리 수'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else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'두 자리 이상'</a:t>
            </a:r>
            <a:r>
              <a:rPr b="1"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Chaining Comparisons</a:t>
            </a:r>
          </a:p>
        </p:txBody>
      </p:sp>
      <p:sp>
        <p:nvSpPr>
          <p:cNvPr id="343" name="Shape 34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28650" indent="-628650" defTabSz="817244">
              <a:spcBef>
                <a:spcPts val="5800"/>
              </a:spcBef>
              <a:defRPr sz="5148"/>
            </a:pPr>
            <a:r>
              <a:t>3개 이상 다항 비교연산자</a:t>
            </a:r>
          </a:p>
          <a:p>
            <a:pPr marL="628650" indent="-628650" defTabSz="817244">
              <a:spcBef>
                <a:spcPts val="5800"/>
              </a:spcBef>
              <a:defRPr sz="5148"/>
            </a:pPr>
            <a:r>
              <a:t>파이썬에서만 지원하는 3개 이상 다항 비교연산자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t>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9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: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'1의 자리수'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78941" defTabSz="452627">
              <a:spcBef>
                <a:spcPts val="0"/>
              </a:spcBef>
              <a:buSzTx/>
              <a:buNone/>
              <a:defRPr b="1" sz="29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else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'invalid'</a:t>
            </a:r>
            <a:r>
              <a:rPr b="1">
                <a:solidFill>
                  <a:srgbClr val="000000"/>
                </a:solidFill>
              </a:rPr>
              <a:t>)</a:t>
            </a:r>
            <a:endParaRPr b="1">
              <a:solidFill>
                <a:srgbClr val="000000"/>
              </a:solidFill>
            </a:endParaRPr>
          </a:p>
          <a:p>
            <a:pPr marL="628650" indent="-628650" defTabSz="817244">
              <a:spcBef>
                <a:spcPts val="5800"/>
              </a:spcBef>
              <a:defRPr sz="5148"/>
            </a:pPr>
            <a:r>
              <a:t>다른 언어의 경우 : JavaScript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b="1" sz="29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var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9</a:t>
            </a:r>
            <a:endParaRPr b="0">
              <a:solidFill>
                <a:srgbClr val="000000"/>
              </a:solidFill>
            </a:endParaRP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</a:t>
            </a:r>
            <a:r>
              <a:rPr b="1"/>
              <a:t>(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&amp;&amp;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t> </a:t>
            </a:r>
            <a:r>
              <a:rPr b="1"/>
              <a:t>)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r>
              <a:t>    console</a:t>
            </a:r>
            <a:r>
              <a:rPr b="1"/>
              <a:t>.</a:t>
            </a:r>
            <a:r>
              <a:t>log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"1의 자리수"</a:t>
            </a:r>
            <a:r>
              <a:rPr b="1"/>
              <a:t>);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b="1" sz="29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else</a:t>
            </a:r>
            <a:endParaRPr b="0">
              <a:solidFill>
                <a:srgbClr val="000000"/>
              </a:solidFill>
            </a:endParaRP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r>
              <a:t>    console</a:t>
            </a:r>
            <a:r>
              <a:rPr b="1"/>
              <a:t>.</a:t>
            </a:r>
            <a:r>
              <a:t>log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"invalid"</a:t>
            </a:r>
            <a:r>
              <a:rPr b="1"/>
              <a:t>);</a:t>
            </a:r>
          </a:p>
        </p:txBody>
      </p:sp>
      <p:pic>
        <p:nvPicPr>
          <p:cNvPr id="34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7230" y="6279441"/>
            <a:ext cx="8365649" cy="11571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소스코드 저장소</a:t>
            </a:r>
          </a:p>
        </p:txBody>
      </p:sp>
      <p:sp>
        <p:nvSpPr>
          <p:cNvPr id="148" name="Shape 14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defRPr u="sng">
                <a:hlinkClick r:id="rId2" invalidUrl="" action="" tgtFrame="" tooltip="" history="1" highlightClick="0" endSnd="0"/>
              </a:defRPr>
            </a:lvl2pPr>
          </a:lstStyle>
          <a:p>
            <a:pPr/>
            <a:r>
              <a:t>실습에 사용된 소스코드는 Github 저장소를 통해 확인하실 수 있습니다.</a:t>
            </a:r>
          </a:p>
          <a:p>
            <a:pPr lvl="1"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https://github.com/allieus/msworkshop-2016-jeju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제어구조 - 반복문, for 문</a:t>
            </a:r>
          </a:p>
        </p:txBody>
      </p:sp>
      <p:sp>
        <p:nvSpPr>
          <p:cNvPr id="347" name="Shape 3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변수 in SequenceData:</a:t>
            </a:r>
            <a:br/>
            <a:r>
              <a:t>    pass</a:t>
            </a:r>
            <a:br/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]: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'hello world'</a:t>
            </a:r>
            <a:r>
              <a:rPr b="1"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13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제어구조 - 반복문, while 문</a:t>
            </a:r>
          </a:p>
        </p:txBody>
      </p:sp>
      <p:sp>
        <p:nvSpPr>
          <p:cNvPr id="350" name="Shape 35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while 조건:</a:t>
            </a:r>
            <a:br/>
            <a:r>
              <a:t>    pass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t>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while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i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리스트 (List) (1)</a:t>
            </a:r>
          </a:p>
        </p:txBody>
      </p:sp>
      <p:sp>
        <p:nvSpPr>
          <p:cNvPr id="353" name="Shape 3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공식문서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https://docs.python.org/3/tutorial/datastructures.html#more-on-lists</a:t>
            </a:r>
          </a:p>
          <a:p>
            <a:pPr/>
            <a:r>
              <a:t>여러 값을 순차적으로 저장하는 용도</a:t>
            </a:r>
          </a:p>
          <a:p>
            <a:pPr/>
            <a:r>
              <a:t>Syntax : 각 값들을 쉼표 (,) 로 구분하며, 대괄호 ( [] ) 로 감싸줍니다.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]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n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numbers</a:t>
            </a:r>
            <a:r>
              <a:rPr b="1"/>
              <a:t>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n</a:t>
            </a:r>
            <a:r>
              <a:rPr>
                <a:solidFill>
                  <a:srgbClr val="000000"/>
                </a:solidFill>
              </a:rPr>
              <a:t>)</a:t>
            </a:r>
          </a:p>
          <a:p>
            <a:pPr/>
            <a:r>
              <a:t>리스트 생성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[]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list</a:t>
            </a:r>
            <a:r>
              <a:rPr b="1"/>
              <a:t>()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리스트 (List) (2)</a:t>
            </a:r>
          </a:p>
        </p:txBody>
      </p:sp>
      <p:sp>
        <p:nvSpPr>
          <p:cNvPr id="356" name="Shape 3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저장된 데이터는 색인 (index) 을 지원합니다.</a:t>
            </a:r>
          </a:p>
          <a:p>
            <a:pPr lvl="1"/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0</a:t>
            </a:r>
            <a:r>
              <a:t> 부터 시작하여 1 씩 증가</a:t>
            </a:r>
          </a:p>
          <a:p>
            <a:pPr lvl="1"/>
            <a:r>
              <a:t>혹은, 끝에서부터 역으로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-1 </a:t>
            </a:r>
            <a:r>
              <a:t>부터 1 씩 감소</a:t>
            </a:r>
          </a:p>
          <a:p>
            <a:pPr/>
            <a:r>
              <a:t>다른 언어의 배열 (Array) 과 유사하지만, 다릅니다. 한 List 에 서로 다른 데이터타입의 값을 넣을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리스트 (List) (3)</a:t>
            </a:r>
          </a:p>
        </p:txBody>
      </p:sp>
      <p:sp>
        <p:nvSpPr>
          <p:cNvPr id="359" name="Shape 35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9600" indent="-609600" defTabSz="792479">
              <a:spcBef>
                <a:spcPts val="5600"/>
              </a:spcBef>
              <a:defRPr sz="4992"/>
            </a:pPr>
            <a:r>
              <a:t>기본 예시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]</a:t>
            </a:r>
            <a:r>
              <a:t>   </a:t>
            </a:r>
            <a:r>
              <a:rPr>
                <a:solidFill>
                  <a:srgbClr val="A16C00"/>
                </a:solidFill>
              </a:rPr>
              <a:t># 리스트 선언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색인 [0] 의 값 출력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색인 [3] 의 값 출력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D97100"/>
                </a:solidFill>
              </a:rPr>
              <a:t>-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  </a:t>
            </a:r>
            <a:r>
              <a:t># 색인 [-3] 의 값 출력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D97100"/>
                </a:solidFill>
              </a:rPr>
              <a:t>-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  </a:t>
            </a:r>
            <a:r>
              <a:t># 색인 [-1] 의 값 출력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len</a:t>
            </a:r>
            <a:r>
              <a:rPr b="1"/>
              <a:t>(</a:t>
            </a:r>
            <a:r>
              <a:t>numbers</a:t>
            </a:r>
            <a:r>
              <a:rPr b="1"/>
              <a:t>))</a:t>
            </a:r>
            <a:r>
              <a:t>      </a:t>
            </a:r>
            <a:r>
              <a:rPr>
                <a:solidFill>
                  <a:srgbClr val="A16C00"/>
                </a:solidFill>
              </a:rPr>
              <a:t># 리스트의 길이 출력</a:t>
            </a:r>
            <a:br>
              <a:rPr>
                <a:solidFill>
                  <a:srgbClr val="A16C00"/>
                </a:solidFill>
              </a:rPr>
            </a:b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numbers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for 루프를 통해 List 내 모든 값을 순회</a:t>
            </a:r>
            <a:endParaRPr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</a:p>
          <a:p>
            <a:pPr marL="609600" indent="-609600" defTabSz="792479">
              <a:spcBef>
                <a:spcPts val="5600"/>
              </a:spcBef>
              <a:defRPr sz="4992"/>
            </a:pPr>
            <a:r>
              <a:t>범위 밖의 색인을 참조할 경우, IndexError 가 발생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]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numbers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])</a:t>
            </a:r>
            <a:br>
              <a:rPr b="1"/>
            </a:br>
            <a:r>
              <a:t>Traceback (most recent call last):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File "t.py", line 4, in &lt;module&gt;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  print(numbers[10])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IndexError</a:t>
            </a:r>
            <a:r>
              <a:t>: list index out of range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리스트 (List) (4)</a:t>
            </a:r>
          </a:p>
        </p:txBody>
      </p:sp>
      <p:sp>
        <p:nvSpPr>
          <p:cNvPr id="362" name="Shape 3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660400">
              <a:spcBef>
                <a:spcPts val="4700"/>
              </a:spcBef>
              <a:defRPr sz="4160"/>
            </a:pPr>
            <a:r>
              <a:t>데이터 변경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]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지정 색인의 값을 변경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append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   </a:t>
            </a:r>
            <a:r>
              <a:t># 끝에 값을 추가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pop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      </a:t>
            </a:r>
            <a:r>
              <a:t># 특정 색인값을 가져옴과 동시에 제거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remove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   </a:t>
            </a:r>
            <a:r>
              <a:t># 특정 값을 1회 제거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insert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특정 색인 위치에 값을 추가</a:t>
            </a: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값을 잘라내기 (Slice) Syntax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]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:])</a:t>
            </a:r>
            <a:r>
              <a:rPr>
                <a:solidFill>
                  <a:srgbClr val="000000"/>
                </a:solidFill>
              </a:rPr>
              <a:t>     </a:t>
            </a:r>
            <a:r>
              <a:t># 유형1) 리스트[시작인덱스:]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[3, 5, 7, 5]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</a:t>
            </a:r>
            <a:r>
              <a:t># 유형2) 리스트[시작인덱스:끝인덱스] - 시작인덱스 이상, 끝인덱스 미만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[3, 5]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유형3) 리스트[시작인덱스:끝인덱스:인덱스증가량]</a:t>
            </a:r>
            <a:br/>
            <a:r>
              <a:rPr>
                <a:solidFill>
                  <a:srgbClr val="000000"/>
                </a:solidFill>
              </a:rPr>
              <a:t>[3]</a:t>
            </a:r>
            <a:endParaRPr>
              <a:solidFill>
                <a:srgbClr val="000000"/>
              </a:solidFill>
            </a:endParaRP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리스트 합치기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]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6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8</a:t>
            </a:r>
            <a:r>
              <a:rPr b="1"/>
              <a:t>]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numbers1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numbers2</a:t>
            </a:r>
            <a:r>
              <a:rPr b="1"/>
              <a:t>)</a:t>
            </a:r>
            <a:endParaRPr b="1"/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[1, 3, 5, 7, 2, 4, 6, 8]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튜플 (Tuple) (1)</a:t>
            </a:r>
          </a:p>
        </p:txBody>
      </p:sp>
      <p:sp>
        <p:nvSpPr>
          <p:cNvPr id="365" name="Shape 3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2600" indent="-482600" defTabSz="627379">
              <a:spcBef>
                <a:spcPts val="4400"/>
              </a:spcBef>
              <a:defRPr sz="3952"/>
            </a:pPr>
            <a:r>
              <a:t>공식 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https://docs.python.org/3/tutorial/datastructures.html#tuples-and-sequences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대괄호가 아닌 소괄호로 선언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튜플 생성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mytuple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()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mytuple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tuple</a:t>
            </a:r>
            <a:r>
              <a:rPr b="1"/>
              <a:t>()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mytuple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)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List Type 과 유사하지만, 변경 불가능 (Immutable)</a:t>
            </a: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)</a:t>
            </a:r>
            <a:endParaRPr>
              <a:solidFill>
                <a:schemeClr val="accent5">
                  <a:hueOff val="-444211"/>
                  <a:satOff val="-14915"/>
                  <a:lumOff val="22857"/>
                </a:schemeClr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지정 색인의 값을 변경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Traceback (most recent call last):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File "t.py", line 2, in &lt;module&gt;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numbers[0] = 10        # 지정 색인의 값을 변경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TypeError</a:t>
            </a:r>
            <a:r>
              <a:rPr>
                <a:solidFill>
                  <a:srgbClr val="000000"/>
                </a:solidFill>
              </a:rPr>
              <a:t>: 'tuple' object does not support item assignment</a:t>
            </a:r>
            <a:br>
              <a:rPr>
                <a:solidFill>
                  <a:srgbClr val="000000"/>
                </a:solidFill>
              </a:rPr>
            </a:b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append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   </a:t>
            </a:r>
            <a:r>
              <a:t># 끝에 값을 추가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Traceback (most recent call last):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File "t.py", line 3, in &lt;module&gt;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numbers.append(9)      # 끝에 값을 추가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AttributeError</a:t>
            </a:r>
            <a:r>
              <a:rPr>
                <a:solidFill>
                  <a:srgbClr val="000000"/>
                </a:solidFill>
              </a:rPr>
              <a:t>: 'tuple' object has no attribute 'append'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튜플 (Tuple) (2)</a:t>
            </a:r>
          </a:p>
        </p:txBody>
      </p:sp>
      <p:sp>
        <p:nvSpPr>
          <p:cNvPr id="368" name="Shape 36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소괄호는 때에 따라, 우선순위 연산자 혹은 튜플로 쓰인다.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)</a:t>
            </a:r>
            <a:r>
              <a:t>   </a:t>
            </a:r>
            <a:r>
              <a:rPr>
                <a:solidFill>
                  <a:srgbClr val="A16C00"/>
                </a:solidFill>
              </a:rPr>
              <a:t># 우선순위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튜플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)</a:t>
            </a:r>
            <a:r>
              <a:t>       </a:t>
            </a:r>
            <a:r>
              <a:rPr>
                <a:solidFill>
                  <a:srgbClr val="A16C00"/>
                </a:solidFill>
              </a:rPr>
              <a:t># 우선순위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number4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,)</a:t>
            </a:r>
            <a:r>
              <a:t>      </a:t>
            </a:r>
            <a:r>
              <a:rPr>
                <a:solidFill>
                  <a:srgbClr val="A16C00"/>
                </a:solidFill>
              </a:rPr>
              <a:t># 튜플</a:t>
            </a:r>
          </a:p>
          <a:p>
            <a:pPr/>
            <a:r>
              <a:t>Packing / Unpacking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</a:t>
            </a:r>
            <a:r>
              <a:t># packing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v1</a:t>
            </a:r>
            <a:r>
              <a:rPr b="1"/>
              <a:t>,</a:t>
            </a:r>
            <a:r>
              <a:t> v2</a:t>
            </a:r>
            <a:r>
              <a:rPr b="1"/>
              <a:t>,</a:t>
            </a:r>
            <a:r>
              <a:t> v3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numbers  </a:t>
            </a:r>
            <a:r>
              <a:rPr>
                <a:solidFill>
                  <a:srgbClr val="A16C00"/>
                </a:solidFill>
              </a:rPr>
              <a:t># unpacking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집합 (Set) (1)</a:t>
            </a:r>
          </a:p>
        </p:txBody>
      </p:sp>
      <p:sp>
        <p:nvSpPr>
          <p:cNvPr id="371" name="Shape 3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9750" indent="-539750" defTabSz="701675">
              <a:spcBef>
                <a:spcPts val="5000"/>
              </a:spcBef>
              <a:defRPr sz="4420"/>
            </a:pPr>
            <a:r>
              <a:t>공식 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https://docs.python.org/3/tutorial/datastructures.html#sets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중복을 허용하지 않는 데이터의 집합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집합 생성</a:t>
            </a:r>
          </a:p>
          <a:p>
            <a:pPr lvl="3" marL="0" indent="58293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myset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set</a:t>
            </a:r>
            <a:r>
              <a:rPr b="1"/>
              <a:t>()</a:t>
            </a:r>
          </a:p>
          <a:p>
            <a:pPr lvl="3" marL="0" indent="58293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myset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}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List/Tuple 과 다르게 순서가 없다.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in 연산자를 통해, 지정값의 유무를 확인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예시</a:t>
            </a:r>
          </a:p>
          <a:p>
            <a:pPr lvl="4" marL="0" indent="77724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set_numbers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t> </a:t>
            </a:r>
            <a:r>
              <a:rPr b="1"/>
              <a:t>}</a:t>
            </a:r>
          </a:p>
          <a:p>
            <a:pPr lvl="4" marL="0" indent="77724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</a:t>
            </a:r>
            <a:r>
              <a:rPr b="1"/>
              <a:t>)</a:t>
            </a:r>
          </a:p>
          <a:p>
            <a:pPr lvl="4" marL="0" indent="77724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set_numbers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집합 (Set) (2)</a:t>
            </a:r>
          </a:p>
        </p:txBody>
      </p:sp>
      <p:sp>
        <p:nvSpPr>
          <p:cNvPr id="374" name="Shape 3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수학의 합집합, 교집합, 차집합, 여집합을 지원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t> </a:t>
            </a:r>
            <a:r>
              <a:rPr b="1"/>
              <a:t>}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set_numbers2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t> </a:t>
            </a:r>
            <a:r>
              <a:rPr b="1"/>
              <a:t>}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-</a:t>
            </a:r>
            <a:r>
              <a:t> set_numbers2</a:t>
            </a:r>
            <a:r>
              <a:rPr b="1"/>
              <a:t>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차집합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|</a:t>
            </a:r>
            <a:r>
              <a:t> set_numbers2</a:t>
            </a:r>
            <a:r>
              <a:rPr b="1"/>
              <a:t>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합집합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&amp;</a:t>
            </a:r>
            <a:r>
              <a:t> set_numbers2</a:t>
            </a:r>
            <a:r>
              <a:rPr b="1"/>
              <a:t>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교집합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^</a:t>
            </a:r>
            <a:r>
              <a:t> set_numbers2</a:t>
            </a:r>
            <a:r>
              <a:rPr b="1"/>
              <a:t>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여집합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강의 목표</a:t>
            </a:r>
          </a:p>
        </p:txBody>
      </p:sp>
      <p:sp>
        <p:nvSpPr>
          <p:cNvPr id="151" name="Shape 1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Day #1 : Python Day</a:t>
            </a:r>
          </a:p>
          <a:p>
            <a:pPr lvl="1"/>
            <a:r>
              <a:t>파이썬을 익혀보고, 다양한 실습</a:t>
            </a:r>
          </a:p>
          <a:p>
            <a:pPr/>
            <a:r>
              <a:t>Day #2 : Django Day</a:t>
            </a:r>
          </a:p>
          <a:p>
            <a:pPr lvl="1"/>
            <a:r>
              <a:t>파이썬 웹프레임워크인 Django (장고)</a:t>
            </a:r>
          </a:p>
          <a:p>
            <a:pPr lvl="1"/>
            <a:r>
              <a:t>사진 블로그 사이트 구축</a:t>
            </a:r>
          </a:p>
          <a:p>
            <a:pPr lvl="1"/>
            <a:r>
              <a:t>Azure WebApp, PaaS 클라우드에 배포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사전 (Dictionary) (1)</a:t>
            </a:r>
          </a:p>
        </p:txBody>
      </p:sp>
      <p:sp>
        <p:nvSpPr>
          <p:cNvPr id="377" name="Shape 3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250" indent="-603250" defTabSz="784225">
              <a:spcBef>
                <a:spcPts val="5600"/>
              </a:spcBef>
              <a:defRPr sz="4940"/>
            </a:pPr>
            <a:r>
              <a:t>공식 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https://docs.python.org/3/tutorial/datastructures.html#dictionaries</a:t>
            </a:r>
          </a:p>
          <a:p>
            <a:pPr marL="603250" indent="-603250" defTabSz="784225">
              <a:spcBef>
                <a:spcPts val="5600"/>
              </a:spcBef>
              <a:defRPr sz="4940"/>
            </a:pPr>
            <a:r>
              <a:t>전체 항목이 정렬되지않은 키 (Key) 와 값 (Value) 의 쌍으로 구성된 집합</a:t>
            </a:r>
          </a:p>
          <a:p>
            <a:pPr marL="603250" indent="-603250" defTabSz="784225">
              <a:spcBef>
                <a:spcPts val="5600"/>
              </a:spcBef>
              <a:defRPr sz="4940"/>
            </a:pPr>
            <a:r>
              <a:t>Key 에는 Immutable object (String, Numeric, Tuple) 만 가능합니다.</a:t>
            </a:r>
          </a:p>
          <a:p>
            <a:pPr lvl="1" marL="1206500" indent="-603250" defTabSz="784225">
              <a:spcBef>
                <a:spcPts val="5600"/>
              </a:spcBef>
              <a:defRPr sz="4940"/>
            </a:pPr>
            <a:r>
              <a:t>Muttable Object 인 List/Dict/Set 은 불가합니다.</a:t>
            </a:r>
          </a:p>
          <a:p>
            <a:pPr marL="603250" indent="-603250" defTabSz="784225">
              <a:spcBef>
                <a:spcPts val="5600"/>
              </a:spcBef>
              <a:defRPr sz="4940"/>
            </a:pPr>
            <a:r>
              <a:t>사전 생성</a:t>
            </a: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{}</a:t>
            </a: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95E99"/>
                </a:solidFill>
              </a:rPr>
              <a:t>dict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key1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'value1'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key2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'value2'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{</a:t>
            </a:r>
            <a:r>
              <a:t>'key1'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t>'value1'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'key2'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t>'value2'</a:t>
            </a:r>
            <a:r>
              <a:rPr b="1">
                <a:solidFill>
                  <a:srgbClr val="000000"/>
                </a:solidFill>
              </a:rPr>
              <a:t>}</a:t>
            </a:r>
            <a:endParaRPr>
              <a:solidFill>
                <a:srgbClr val="000000"/>
              </a:solidFill>
            </a:endParaRP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[[</a:t>
            </a:r>
            <a:r>
              <a:t>'key1'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'value1'</a:t>
            </a:r>
            <a:r>
              <a:rPr b="1">
                <a:solidFill>
                  <a:srgbClr val="000000"/>
                </a:solidFill>
              </a:rPr>
              <a:t>],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t>'key2'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'value2'</a:t>
            </a:r>
            <a:r>
              <a:rPr b="1">
                <a:solidFill>
                  <a:srgbClr val="000000"/>
                </a:solidFill>
              </a:rPr>
              <a:t>]]</a:t>
            </a:r>
            <a:endParaRPr>
              <a:solidFill>
                <a:srgbClr val="000000"/>
              </a:solidFill>
            </a:endParaRP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dict</a:t>
            </a:r>
            <a:r>
              <a:rPr b="1"/>
              <a:t>(</a:t>
            </a:r>
            <a:r>
              <a:t>mylist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사전 (Dictionary) (2)</a:t>
            </a:r>
          </a:p>
        </p:txBody>
      </p:sp>
      <p:sp>
        <p:nvSpPr>
          <p:cNvPr id="380" name="Shape 38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dict_values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'yellow'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'red'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t> </a:t>
            </a:r>
            <a:r>
              <a:rPr b="1"/>
              <a:t>}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</a:t>
            </a:r>
            <a:r>
              <a:t># 지정 Key 의 Value 를 조회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10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'magenta'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등록되지 않은 Key 에 접근할 경우, KeyError 발생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000000"/>
                </a:solidFill>
              </a:rPr>
              <a:t>Traceback (most recent call last):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File "t.py", line 5, in &lt;module&gt;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print(dict_values['magenta'])  # 등록되지 않은 Key 에 접근할 경우, KeyError 발생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KeyError</a:t>
            </a:r>
            <a:r>
              <a:rPr>
                <a:solidFill>
                  <a:srgbClr val="000000"/>
                </a:solidFill>
              </a:rPr>
              <a:t>: 'magenta'</a:t>
            </a:r>
            <a:br>
              <a:rPr>
                <a:solidFill>
                  <a:srgbClr val="000000"/>
                </a:solidFill>
              </a:rPr>
            </a:b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>
                <a:solidFill>
                  <a:srgbClr val="000000"/>
                </a:solidFill>
              </a:rPr>
              <a:t>    </a:t>
            </a:r>
            <a:r>
              <a:t># 지정 Key 의 값을 변경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'black'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30</a:t>
            </a:r>
            <a:r>
              <a:rPr>
                <a:solidFill>
                  <a:srgbClr val="000000"/>
                </a:solidFill>
              </a:rPr>
              <a:t>   </a:t>
            </a:r>
            <a:r>
              <a:t># 새로운 Key:Value 를 등록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del</a:t>
            </a:r>
            <a:r>
              <a:rPr>
                <a:solidFill>
                  <a:srgbClr val="000000"/>
                </a:solidFill>
              </a:rPr>
              <a:t> 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'black'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   </a:t>
            </a:r>
            <a:r>
              <a:t># 지정 Key:Value 를 제거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del</a:t>
            </a:r>
            <a:r>
              <a:rPr>
                <a:solidFill>
                  <a:srgbClr val="000000"/>
                </a:solidFill>
              </a:rPr>
              <a:t> 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'magenta'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등록되지 않은 Key 에 접근하여, KeyError 발생</a:t>
            </a:r>
            <a:br/>
            <a:r>
              <a:rPr>
                <a:solidFill>
                  <a:srgbClr val="000000"/>
                </a:solidFill>
              </a:rPr>
              <a:t>Traceback (most recent call last):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File "t.py", line 8, in &lt;module&gt;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del dict_values['magenta']  # 등록되지 않은 Key 에 접근하여, KeyError 발생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KeyError</a:t>
            </a:r>
            <a:r>
              <a:t>: 'magenta'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사전 (Dictionary) (3)</a:t>
            </a:r>
          </a:p>
        </p:txBody>
      </p:sp>
      <p:sp>
        <p:nvSpPr>
          <p:cNvPr id="383" name="Shape 3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3400" indent="-533400" defTabSz="693419">
              <a:spcBef>
                <a:spcPts val="4900"/>
              </a:spcBef>
              <a:defRPr sz="4368"/>
            </a:pPr>
            <a:r>
              <a:t>in 연산자로 지정 Key 의 등록여부를 확인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dict_values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'yellow'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'red'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t> </a:t>
            </a:r>
            <a:r>
              <a:rPr b="1"/>
              <a:t>}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'magenta'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dict_values</a:t>
            </a:r>
            <a:r>
              <a:rPr b="1"/>
              <a:t>)</a:t>
            </a:r>
            <a:br>
              <a:rPr b="1"/>
            </a:br>
            <a:r>
              <a:t>False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dict_values</a:t>
            </a:r>
            <a:r>
              <a:rPr b="1"/>
              <a:t>)</a:t>
            </a:r>
            <a:br>
              <a:rPr b="1"/>
            </a:br>
            <a:r>
              <a:t>True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t>for 루프 순회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dict_values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'yellow'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'red'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t> </a:t>
            </a:r>
            <a:r>
              <a:rPr b="1"/>
              <a:t>}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key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dict_values</a:t>
            </a:r>
            <a:r>
              <a:rPr b="1"/>
              <a:t>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)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red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yellow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blue</a:t>
            </a:r>
            <a:br>
              <a:rPr b="0"/>
            </a:b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</a:t>
            </a:r>
            <a:r>
              <a:rPr b="1"/>
              <a:t>(</a:t>
            </a:r>
            <a:r>
              <a:t>key</a:t>
            </a:r>
            <a:r>
              <a:rPr b="1"/>
              <a:t>,</a:t>
            </a:r>
            <a:r>
              <a:t> value</a:t>
            </a:r>
            <a:r>
              <a:rPr b="1"/>
              <a:t>)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dict_values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value</a:t>
            </a:r>
            <a:r>
              <a:t>)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red 7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yellow 3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blue 10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함수/클래스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</a:t>
            </a:r>
          </a:p>
        </p:txBody>
      </p:sp>
      <p:sp>
        <p:nvSpPr>
          <p:cNvPr id="388" name="Shape 38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함수는 "호출가능한 객체 (Callable Objects)" 중 하나로 분류됩니다.</a:t>
            </a:r>
          </a:p>
          <a:p>
            <a:pPr/>
            <a:r>
              <a:t>함수는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이름</a:t>
            </a:r>
            <a:r>
              <a:t>으로만 구분합니다. (인자/리턴유형은 Ignore)</a:t>
            </a:r>
          </a:p>
          <a:p>
            <a:pPr/>
            <a:r>
              <a:t>반환값이 없는 함수는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None</a:t>
            </a:r>
            <a:r>
              <a:t> 을 리턴한 것으로 처리됩니다. void 는 존재하지 않습니다.</a:t>
            </a:r>
          </a:p>
          <a:p>
            <a:pPr/>
            <a:r>
              <a:t>인자</a:t>
            </a:r>
          </a:p>
          <a:p>
            <a:pPr lvl="1"/>
            <a:r>
              <a:t>Positional Arguments : 인자의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위치</a:t>
            </a:r>
            <a:r>
              <a:t>에 기반한 인자</a:t>
            </a:r>
          </a:p>
          <a:p>
            <a:pPr lvl="1"/>
            <a:r>
              <a:t>Keyword Arguments : 인자의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이름</a:t>
            </a:r>
            <a:r>
              <a:t>에 기반한 인자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 - 디폴트 인자 (1)</a:t>
            </a:r>
          </a:p>
        </p:txBody>
      </p:sp>
      <p:sp>
        <p:nvSpPr>
          <p:cNvPr id="391" name="Shape 39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아래 코드는 start/end/step 인자 모두가 필요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/>
              <a:t>,</a:t>
            </a:r>
            <a:r>
              <a:t> step</a:t>
            </a:r>
            <a:r>
              <a:rPr b="1"/>
              <a:t>):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start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while</a:t>
            </a:r>
            <a:r>
              <a:rPr b="0"/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/>
              <a:t> end</a:t>
            </a:r>
            <a:r>
              <a:t>:</a:t>
            </a:r>
            <a:endParaRPr b="0"/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i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</a:t>
            </a:r>
            <a:br>
              <a:rPr b="1"/>
            </a:br>
          </a:p>
          <a:p>
            <a:pPr marL="366346" indent="-366346" defTabSz="457200">
              <a:spcBef>
                <a:spcPts val="0"/>
              </a:spcBef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다음과 같이 인자별로 </a:t>
            </a: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디폴트값</a:t>
            </a:r>
            <a:r>
              <a:t>을 지정할 수 있습니다. 값을 대입하지 않아도 기본값으로 할당됩니다.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/>
              <a:t>,</a:t>
            </a:r>
            <a:r>
              <a:t> step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start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while</a:t>
            </a:r>
            <a:r>
              <a:rPr b="0"/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/>
              <a:t> end</a:t>
            </a:r>
            <a:r>
              <a:t>:</a:t>
            </a:r>
            <a:endParaRPr b="0"/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i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 - 디폴트 인자 (2)</a:t>
            </a:r>
          </a:p>
        </p:txBody>
      </p:sp>
      <p:sp>
        <p:nvSpPr>
          <p:cNvPr id="394" name="Shape 39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6346" indent="-366346" defTabSz="457200">
              <a:spcBef>
                <a:spcPts val="0"/>
              </a:spcBef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디폴트 값은 뒤에서부터 지정하여야 됩니다. 처음 혹은 중간인자만 디폴트값을 지정할 수 없습니다.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 strike="sngStrike">
                <a:solidFill>
                  <a:srgbClr val="295E99"/>
                </a:solidFill>
              </a:rPr>
              <a:t>def</a:t>
            </a:r>
            <a:r>
              <a:rPr strike="sngStrike"/>
              <a:t> myrange</a:t>
            </a:r>
            <a:r>
              <a:rPr b="1" strike="sngStrike"/>
              <a:t>(</a:t>
            </a:r>
            <a:r>
              <a:rPr strike="sngStrike"/>
              <a:t>start</a:t>
            </a:r>
            <a:r>
              <a:rPr b="1" strike="sngStrike">
                <a:solidFill>
                  <a:srgbClr val="D97100"/>
                </a:solidFill>
              </a:rPr>
              <a:t>=</a:t>
            </a:r>
            <a:r>
              <a:rPr strike="sngStrike">
                <a:solidFill>
                  <a:srgbClr val="427AB3"/>
                </a:solidFill>
              </a:rPr>
              <a:t>None</a:t>
            </a:r>
            <a:r>
              <a:rPr b="1" strike="sngStrike"/>
              <a:t>,</a:t>
            </a:r>
            <a:r>
              <a:rPr strike="sngStrike"/>
              <a:t> end</a:t>
            </a:r>
            <a:r>
              <a:rPr b="1" strike="sngStrike"/>
              <a:t>,</a:t>
            </a:r>
            <a:r>
              <a:rPr strike="sngStrike"/>
              <a:t> step</a:t>
            </a:r>
            <a:r>
              <a:rPr b="1" strike="sngStrike">
                <a:solidFill>
                  <a:srgbClr val="D97100"/>
                </a:solidFill>
              </a:rPr>
              <a:t>=</a:t>
            </a:r>
            <a:r>
              <a:rPr b="1" strike="sngStrike">
                <a:solidFill>
                  <a:srgbClr val="0329D8"/>
                </a:solidFill>
              </a:rPr>
              <a:t>1</a:t>
            </a:r>
            <a:r>
              <a:rPr b="1" strike="sngStrike"/>
              <a:t>):</a:t>
            </a:r>
            <a:br/>
            <a:br/>
            <a:r>
              <a:rPr b="1">
                <a:solidFill>
                  <a:srgbClr val="295E99"/>
                </a:solidFill>
              </a:rPr>
              <a:t>def</a:t>
            </a:r>
            <a:r>
              <a:t> myrange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427AB3"/>
                </a:solidFill>
              </a:rPr>
              <a:t>None</a:t>
            </a:r>
            <a:r>
              <a:rPr b="1"/>
              <a:t>,</a:t>
            </a:r>
            <a:r>
              <a:t> step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end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427AB3"/>
                </a:solidFill>
              </a:rPr>
              <a:t>None</a:t>
            </a:r>
            <a:r>
              <a:rPr b="1"/>
              <a:t>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end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start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start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start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while</a:t>
            </a:r>
            <a:r>
              <a:rPr b="0"/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/>
              <a:t> end</a:t>
            </a:r>
            <a:r>
              <a:t>:</a:t>
            </a:r>
            <a:endParaRPr b="0"/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i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  <a:br>
              <a:rPr b="1"/>
            </a:br>
            <a:br>
              <a:rPr b="1"/>
            </a:b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10, step=3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 - 가변인자 (1)</a:t>
            </a:r>
          </a:p>
        </p:txBody>
      </p:sp>
      <p:sp>
        <p:nvSpPr>
          <p:cNvPr id="397" name="Shape 3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660400">
              <a:spcBef>
                <a:spcPts val="4700"/>
              </a:spcBef>
              <a:defRPr sz="4160"/>
            </a:pPr>
            <a:r>
              <a:t>인자의 갯수를 제한하지 않고, 다수의 인자를 받을 수 있습니다.</a:t>
            </a: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리스트/튜플을 통해, 다수의 값을 받는 방법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fn1</a:t>
            </a:r>
            <a:r>
              <a:rPr b="1"/>
              <a:t>(</a:t>
            </a:r>
            <a:r>
              <a:t>colors</a:t>
            </a:r>
            <a:r>
              <a:rPr b="1"/>
              <a:t>):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color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colors</a:t>
            </a:r>
            <a:r>
              <a:rPr b="1"/>
              <a:t>: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color</a:t>
            </a:r>
            <a:r>
              <a:rPr b="1"/>
              <a:t>)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fn1</a:t>
            </a:r>
            <a:r>
              <a:rPr b="1">
                <a:solidFill>
                  <a:srgbClr val="000000"/>
                </a:solidFill>
              </a:rPr>
              <a:t>([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])</a:t>
            </a:r>
            <a:endParaRPr>
              <a:solidFill>
                <a:srgbClr val="000000"/>
              </a:solidFill>
            </a:endParaRP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인자를 넘길 때, 리스트/튜플로 넘기지 않아도,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packing</a:t>
            </a:r>
            <a:r>
              <a:t> </a:t>
            </a:r>
            <a:r>
              <a:t>되어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튜플</a:t>
            </a:r>
            <a:r>
              <a:t>로 대입</a:t>
            </a:r>
          </a:p>
          <a:p>
            <a:pPr marL="0" indent="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fn2</a:t>
            </a:r>
            <a:r>
              <a:rPr b="1"/>
              <a:t>(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colors</a:t>
            </a:r>
            <a:r>
              <a:rPr b="1"/>
              <a:t>):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color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colors</a:t>
            </a:r>
            <a:r>
              <a:rPr b="1"/>
              <a:t>: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color</a:t>
            </a:r>
            <a:r>
              <a:rPr b="1"/>
              <a:t>)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fn2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인자를 넘길 때, 리스트/튜플을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unpacking</a:t>
            </a:r>
            <a:r>
              <a:t> 하여 넘길 수 있습니다.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colors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]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fn2</a:t>
            </a:r>
            <a:r>
              <a:rPr b="1"/>
              <a:t>(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colors</a:t>
            </a:r>
            <a:r>
              <a:rPr b="1"/>
              <a:t>)</a:t>
            </a:r>
          </a:p>
        </p:txBody>
      </p:sp>
      <p:sp>
        <p:nvSpPr>
          <p:cNvPr id="398" name="Shape 398"/>
          <p:cNvSpPr/>
          <p:nvPr/>
        </p:nvSpPr>
        <p:spPr>
          <a:xfrm>
            <a:off x="1986084" y="11795332"/>
            <a:ext cx="698501" cy="698501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99" name="Shape 399"/>
          <p:cNvSpPr/>
          <p:nvPr/>
        </p:nvSpPr>
        <p:spPr>
          <a:xfrm>
            <a:off x="2679068" y="8482941"/>
            <a:ext cx="553665" cy="553666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0" name="Shape 400"/>
          <p:cNvSpPr/>
          <p:nvPr/>
        </p:nvSpPr>
        <p:spPr>
          <a:xfrm>
            <a:off x="2678170" y="5170551"/>
            <a:ext cx="1406425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1" name="Shape 401"/>
          <p:cNvSpPr/>
          <p:nvPr/>
        </p:nvSpPr>
        <p:spPr>
          <a:xfrm>
            <a:off x="1976463" y="6399564"/>
            <a:ext cx="5051341" cy="861260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 - 가변인자 (2)</a:t>
            </a:r>
          </a:p>
        </p:txBody>
      </p:sp>
      <p:sp>
        <p:nvSpPr>
          <p:cNvPr id="404" name="Shape 40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2750" indent="-412750" defTabSz="536575">
              <a:spcBef>
                <a:spcPts val="3800"/>
              </a:spcBef>
              <a:defRPr sz="3380"/>
            </a:pPr>
            <a:r>
              <a:t>인자의 갯수를 제한하지 않고, 다수의 인자를 받을 수 있습니다.</a:t>
            </a:r>
          </a:p>
          <a:p>
            <a:pPr marL="412750" indent="-412750" defTabSz="536575">
              <a:spcBef>
                <a:spcPts val="3800"/>
              </a:spcBef>
              <a:defRPr sz="3380"/>
            </a:pPr>
            <a:r>
              <a:t>사전 (Dictionary Type) 을 통해, 다수의 값을 받는 방법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fn1</a:t>
            </a:r>
            <a:r>
              <a:rPr b="1"/>
              <a:t>(</a:t>
            </a:r>
            <a:r>
              <a:t>colors</a:t>
            </a:r>
            <a:r>
              <a:rPr b="1"/>
              <a:t>,</a:t>
            </a:r>
            <a:r>
              <a:t> scores</a:t>
            </a:r>
            <a:r>
              <a:rPr b="1"/>
              <a:t>):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color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colors</a:t>
            </a:r>
            <a:r>
              <a:rPr b="1"/>
              <a:t>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color</a:t>
            </a:r>
            <a:r>
              <a:rPr b="1"/>
              <a:t>)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key</a:t>
            </a:r>
            <a:r>
              <a:rPr b="1"/>
              <a:t>,</a:t>
            </a:r>
            <a:r>
              <a:t> score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scores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key</a:t>
            </a:r>
            <a:r>
              <a:rPr b="1"/>
              <a:t>,</a:t>
            </a:r>
            <a:r>
              <a:t> score</a:t>
            </a:r>
            <a:r>
              <a:rPr b="1"/>
              <a:t>)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fn1</a:t>
            </a:r>
            <a:r>
              <a:rPr b="1">
                <a:solidFill>
                  <a:srgbClr val="000000"/>
                </a:solidFill>
              </a:rPr>
              <a:t>([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],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{</a:t>
            </a:r>
            <a:r>
              <a:t>'apple'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'orange'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rgbClr val="000000"/>
                </a:solidFill>
              </a:rPr>
              <a:t>})</a:t>
            </a:r>
            <a:endParaRPr>
              <a:solidFill>
                <a:srgbClr val="000000"/>
              </a:solidFill>
            </a:endParaRPr>
          </a:p>
          <a:p>
            <a:pPr marL="412750" indent="-412750" defTabSz="536575">
              <a:spcBef>
                <a:spcPts val="3800"/>
              </a:spcBef>
              <a:defRPr sz="3380"/>
            </a:pPr>
            <a:r>
              <a:t>인자를 넘길 때, 사전으로 넘기지 않아도,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packing</a:t>
            </a:r>
            <a:r>
              <a:t> </a:t>
            </a:r>
            <a:r>
              <a:t>되어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사전</a:t>
            </a:r>
            <a:r>
              <a:t>으로 대입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fn2</a:t>
            </a:r>
            <a:r>
              <a:rPr b="1"/>
              <a:t>(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colors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t>scores</a:t>
            </a:r>
            <a:r>
              <a:rPr b="1"/>
              <a:t>):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color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colors</a:t>
            </a:r>
            <a:r>
              <a:rPr b="1"/>
              <a:t>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color</a:t>
            </a:r>
            <a:r>
              <a:rPr b="1"/>
              <a:t>)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key</a:t>
            </a:r>
            <a:r>
              <a:rPr b="1"/>
              <a:t>,</a:t>
            </a:r>
            <a:r>
              <a:t> score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scores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key</a:t>
            </a:r>
            <a:r>
              <a:rPr b="1"/>
              <a:t>,</a:t>
            </a:r>
            <a:r>
              <a:t> score</a:t>
            </a:r>
            <a:r>
              <a:rPr b="1"/>
              <a:t>)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fn2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apple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orange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412750" indent="-412750" defTabSz="536575">
              <a:spcBef>
                <a:spcPts val="3800"/>
              </a:spcBef>
              <a:defRPr sz="3380"/>
            </a:pPr>
            <a:r>
              <a:t>인자를 넘길 때, 사전을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unpacking</a:t>
            </a:r>
            <a:r>
              <a:t> 하여 넘길 수 있습니다.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colors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]</a:t>
            </a:r>
            <a:endParaRPr>
              <a:solidFill>
                <a:srgbClr val="000000"/>
              </a:solidFill>
            </a:endParaR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scores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{</a:t>
            </a:r>
            <a:r>
              <a:t>'apple'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'orange'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rgbClr val="000000"/>
                </a:solidFill>
              </a:rPr>
              <a:t>}</a:t>
            </a:r>
            <a:endParaRPr>
              <a:solidFill>
                <a:srgbClr val="000000"/>
              </a:solidFill>
            </a:endParaR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fn2</a:t>
            </a:r>
            <a:r>
              <a:rPr b="1"/>
              <a:t>(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colors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t>scores</a:t>
            </a:r>
            <a:r>
              <a:rPr b="1"/>
              <a:t>)</a:t>
            </a:r>
          </a:p>
        </p:txBody>
      </p:sp>
      <p:sp>
        <p:nvSpPr>
          <p:cNvPr id="405" name="Shape 405"/>
          <p:cNvSpPr/>
          <p:nvPr/>
        </p:nvSpPr>
        <p:spPr>
          <a:xfrm>
            <a:off x="2581036" y="11883075"/>
            <a:ext cx="698501" cy="698501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6" name="Shape 406"/>
          <p:cNvSpPr/>
          <p:nvPr/>
        </p:nvSpPr>
        <p:spPr>
          <a:xfrm>
            <a:off x="3127392" y="8018223"/>
            <a:ext cx="553666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7" name="Shape 407"/>
          <p:cNvSpPr/>
          <p:nvPr/>
        </p:nvSpPr>
        <p:spPr>
          <a:xfrm>
            <a:off x="3027717" y="4718735"/>
            <a:ext cx="1070324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8" name="Shape 408"/>
          <p:cNvSpPr/>
          <p:nvPr/>
        </p:nvSpPr>
        <p:spPr>
          <a:xfrm>
            <a:off x="5249319" y="6662222"/>
            <a:ext cx="3642635" cy="698501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9" name="Shape 409"/>
          <p:cNvSpPr/>
          <p:nvPr/>
        </p:nvSpPr>
        <p:spPr>
          <a:xfrm>
            <a:off x="4808539" y="10086432"/>
            <a:ext cx="3143911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collections.OrderedDict</a:t>
            </a:r>
          </a:p>
        </p:txBody>
      </p:sp>
      <p:sp>
        <p:nvSpPr>
          <p:cNvPr id="412" name="Shape 4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공식문서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https://docs.python.org/3/library/collections.html#collections.OrderedDict</a:t>
            </a:r>
          </a:p>
          <a:p>
            <a:pPr/>
            <a:r>
              <a:t>대입된 순서를 저장하는 것을 제외하고는, 사전타입과 같습니다.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from</a:t>
            </a:r>
            <a:r>
              <a:t> collections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OrderedDict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OrderedDict</a:t>
            </a:r>
            <a:r>
              <a:rPr b="1"/>
              <a:t>()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'c'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'd'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'e'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key</a:t>
            </a:r>
            <a:r>
              <a:rPr b="1"/>
              <a:t>,</a:t>
            </a:r>
            <a:r>
              <a:t> value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mydict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value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Visual Studio Code</a:t>
            </a:r>
            <a:endParaRPr>
              <a:latin typeface="Apple SD 산돌고딕 Neo 세미볼드체"/>
              <a:ea typeface="Apple SD 산돌고딕 Neo 세미볼드체"/>
              <a:cs typeface="Apple SD 산돌고딕 Neo 세미볼드체"/>
              <a:sym typeface="Apple SD 산돌고딕 Neo 세미볼드체"/>
            </a:endParaRPr>
          </a:p>
          <a:p>
            <a:pPr>
              <a:defRPr sz="6400"/>
            </a:pPr>
            <a:r>
              <a:t>소스코드 편집기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collections.defaultdict</a:t>
            </a:r>
          </a:p>
        </p:txBody>
      </p:sp>
      <p:sp>
        <p:nvSpPr>
          <p:cNvPr id="415" name="Shape 41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지정 키값이 존재하지 않을 때, 적용할 디폴트값을 함수로 지정할 수 있습니다. 함수의 리턴값을 디폴트값으로 씁니다.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message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'노랑 빨강 녹색 파랑 노랑 빨강 노랑 빨강'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from</a:t>
            </a:r>
            <a:r>
              <a:t> collections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defaultdict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word_count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defaultdict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int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word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message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split</a:t>
            </a:r>
            <a:r>
              <a:rPr b="1"/>
              <a:t>():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word_count</a:t>
            </a:r>
            <a:r>
              <a:rPr b="1"/>
              <a:t>[</a:t>
            </a:r>
            <a:r>
              <a:t>word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word_count</a:t>
            </a:r>
            <a:r>
              <a:rPr b="1"/>
              <a:t>)</a:t>
            </a:r>
          </a:p>
        </p:txBody>
      </p:sp>
      <p:sp>
        <p:nvSpPr>
          <p:cNvPr id="416" name="Shape 416"/>
          <p:cNvSpPr/>
          <p:nvPr/>
        </p:nvSpPr>
        <p:spPr>
          <a:xfrm>
            <a:off x="6215673" y="8326498"/>
            <a:ext cx="951247" cy="698501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17" name="Shape 417"/>
          <p:cNvSpPr/>
          <p:nvPr/>
        </p:nvSpPr>
        <p:spPr>
          <a:xfrm>
            <a:off x="9696932" y="8078848"/>
            <a:ext cx="679196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호출될 함수를 지정합니다.</a:t>
            </a:r>
          </a:p>
          <a:p>
            <a:pPr algn="l"/>
            <a:r>
              <a:t>int() 의 결과값은 0</a:t>
            </a:r>
          </a:p>
        </p:txBody>
      </p:sp>
      <p:sp>
        <p:nvSpPr>
          <p:cNvPr id="418" name="Shape 418"/>
          <p:cNvSpPr/>
          <p:nvPr/>
        </p:nvSpPr>
        <p:spPr>
          <a:xfrm flipH="1">
            <a:off x="7316536" y="8625967"/>
            <a:ext cx="2332317" cy="236810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연습문제</a:t>
            </a:r>
          </a:p>
        </p:txBody>
      </p:sp>
      <p:sp>
        <p:nvSpPr>
          <p:cNvPr id="421" name="Shape 42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1650" indent="-501650" defTabSz="652145">
              <a:spcBef>
                <a:spcPts val="4600"/>
              </a:spcBef>
              <a:defRPr sz="4108"/>
            </a:pPr>
            <a:r>
              <a:t>한 문자열에서 지정 단어의 횟수를 카운트하는 프로그램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from</a:t>
            </a:r>
            <a:r>
              <a:t> collections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defaultdict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count_word_1</a:t>
            </a:r>
            <a:r>
              <a:rPr b="1"/>
              <a:t>(</a:t>
            </a:r>
            <a:r>
              <a:t>s</a:t>
            </a:r>
            <a:r>
              <a:rPr b="1"/>
              <a:t>):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{}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word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split</a:t>
            </a:r>
            <a:r>
              <a:rPr b="1"/>
              <a:t>():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word </a:t>
            </a:r>
            <a:r>
              <a:rPr b="1">
                <a:solidFill>
                  <a:srgbClr val="295E99"/>
                </a:solidFill>
              </a:rPr>
              <a:t>not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result</a:t>
            </a:r>
            <a:r>
              <a:rPr b="1"/>
              <a:t>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        result</a:t>
            </a:r>
            <a:r>
              <a:rPr b="1"/>
              <a:t>[</a:t>
            </a:r>
            <a:r>
              <a:t>word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    result</a:t>
            </a:r>
            <a:r>
              <a:rPr b="1"/>
              <a:t>[</a:t>
            </a:r>
            <a:r>
              <a:t>word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result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count_word_2</a:t>
            </a:r>
            <a:r>
              <a:rPr b="1"/>
              <a:t>(</a:t>
            </a:r>
            <a:r>
              <a:t>s</a:t>
            </a:r>
            <a:r>
              <a:rPr b="1"/>
              <a:t>):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defaultdict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int</a:t>
            </a:r>
            <a:r>
              <a:rPr b="1"/>
              <a:t>)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word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split</a:t>
            </a:r>
            <a:r>
              <a:rPr b="1"/>
              <a:t>():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    result</a:t>
            </a:r>
            <a:r>
              <a:rPr b="1"/>
              <a:t>[</a:t>
            </a:r>
            <a:r>
              <a:t>word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result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'노랑 빨강 녹색 파랑 노랑 빨강 노랑 빨강'</a:t>
            </a:r>
            <a:endParaRPr>
              <a:solidFill>
                <a:srgbClr val="000000"/>
              </a:solidFill>
            </a:endParaR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count_word_1</a:t>
            </a:r>
            <a:r>
              <a:rPr b="1"/>
              <a:t>(</a:t>
            </a:r>
            <a:r>
              <a:t>s</a:t>
            </a:r>
            <a:r>
              <a:rPr b="1"/>
              <a:t>))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count_word_2</a:t>
            </a:r>
            <a:r>
              <a:rPr b="1"/>
              <a:t>(</a:t>
            </a:r>
            <a:r>
              <a:t>s</a:t>
            </a:r>
            <a:r>
              <a:rPr b="1"/>
              <a:t>))</a:t>
            </a:r>
          </a:p>
        </p:txBody>
      </p:sp>
      <p:pic>
        <p:nvPicPr>
          <p:cNvPr id="42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19135" y="7079296"/>
            <a:ext cx="15485792" cy="15386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클래스</a:t>
            </a:r>
          </a:p>
        </p:txBody>
      </p:sp>
      <p:sp>
        <p:nvSpPr>
          <p:cNvPr id="425" name="Shape 42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인스턴스를 생성</a:t>
            </a:r>
          </a:p>
          <a:p>
            <a:pPr lvl="1"/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함수를 호출하듯이</a:t>
            </a:r>
            <a:r>
              <a:t>, 클래스를 호출합니다.</a:t>
            </a:r>
          </a:p>
          <a:p>
            <a:pPr lvl="2"/>
            <a:r>
              <a:t>ex) 인스턴스 = 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클래스이름()</a:t>
            </a:r>
          </a:p>
          <a:p>
            <a:pPr lvl="1"/>
            <a:r>
              <a:t>생성자 (Constructor) :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__init__</a:t>
            </a:r>
            <a:r>
              <a:t> 함수 (앞/뒤로 언더바 2개)</a:t>
            </a:r>
          </a:p>
          <a:p>
            <a:pPr/>
            <a:r>
              <a:t>파이썬에서 함수명은 snake_case, 클래스명은 </a:t>
            </a:r>
            <a:r>
              <a:rPr u="sng">
                <a:hlinkClick r:id="rId2" invalidUrl="" action="" tgtFrame="" tooltip="" history="1" highlightClick="0" endSnd="0"/>
              </a:rPr>
              <a:t>CamelCase</a:t>
            </a:r>
            <a:r>
              <a:t> 로 작성합니다.</a:t>
            </a:r>
          </a:p>
        </p:txBody>
      </p:sp>
      <p:pic>
        <p:nvPicPr>
          <p:cNvPr id="42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337305" y="10233714"/>
            <a:ext cx="3787223" cy="31282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클래스 - 예시</a:t>
            </a:r>
          </a:p>
        </p:txBody>
      </p:sp>
      <p:sp>
        <p:nvSpPr>
          <p:cNvPr id="429" name="Shape 429"/>
          <p:cNvSpPr/>
          <p:nvPr>
            <p:ph type="body" idx="1"/>
          </p:nvPr>
        </p:nvSpPr>
        <p:spPr>
          <a:xfrm>
            <a:off x="667320" y="3238500"/>
            <a:ext cx="16184272" cy="9388165"/>
          </a:xfrm>
          <a:prstGeom prst="rect">
            <a:avLst/>
          </a:prstGeom>
        </p:spPr>
        <p:txBody>
          <a:bodyPr/>
          <a:lstStyle/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class</a:t>
            </a:r>
            <a:r>
              <a:t> Person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name</a:t>
            </a:r>
            <a:r>
              <a:rPr b="1"/>
              <a:t>,</a:t>
            </a:r>
            <a:r>
              <a:t> age</a:t>
            </a:r>
            <a:r>
              <a:rPr b="1"/>
              <a:t>,</a:t>
            </a:r>
            <a:r>
              <a:t> region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name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name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age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age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region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region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say_hello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'안녕. {}. {}에서 왔고 {}살이야.)'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name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region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age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move_to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region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region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region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@classmethod</a:t>
            </a:r>
            <a:endParaRPr b="0">
              <a:solidFill>
                <a:srgbClr val="000000"/>
              </a:solidFill>
            </a:endParaR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new_teen</a:t>
            </a:r>
            <a:r>
              <a:rPr b="1"/>
              <a:t>(</a:t>
            </a:r>
            <a:r>
              <a:t>cls</a:t>
            </a:r>
            <a:r>
              <a:rPr b="1"/>
              <a:t>,</a:t>
            </a:r>
            <a:r>
              <a:t> name</a:t>
            </a:r>
            <a:r>
              <a:rPr b="1"/>
              <a:t>,</a:t>
            </a:r>
            <a:r>
              <a:t> region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cls</a:t>
            </a:r>
            <a:r>
              <a:rPr b="1"/>
              <a:t>(</a:t>
            </a:r>
            <a:r>
              <a:t>name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region</a:t>
            </a:r>
            <a:r>
              <a:rPr b="1"/>
              <a:t>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@staticmethod</a:t>
            </a:r>
            <a:endParaRPr b="0">
              <a:solidFill>
                <a:srgbClr val="000000"/>
              </a:solidFill>
            </a:endParaR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new_twenties</a:t>
            </a:r>
            <a:r>
              <a:rPr b="1"/>
              <a:t>(</a:t>
            </a:r>
            <a:r>
              <a:t>name</a:t>
            </a:r>
            <a:r>
              <a:rPr b="1"/>
              <a:t>,</a:t>
            </a:r>
            <a:r>
              <a:t> region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Person</a:t>
            </a:r>
            <a:r>
              <a:rPr b="1"/>
              <a:t>(</a:t>
            </a:r>
            <a:r>
              <a:t>name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,</a:t>
            </a:r>
            <a:r>
              <a:t> region</a:t>
            </a:r>
            <a:r>
              <a:rPr b="1"/>
              <a:t>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person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new_teen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'Tom'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'Seoul'</a:t>
            </a:r>
            <a:r>
              <a:rPr b="1"/>
              <a:t>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say_hello</a:t>
            </a:r>
            <a:r>
              <a:rPr b="1"/>
              <a:t>()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person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new_twenties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'Jamie'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'Pusan'</a:t>
            </a:r>
            <a:r>
              <a:rPr b="1"/>
              <a:t>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say_hello</a:t>
            </a:r>
            <a:r>
              <a:rPr b="1"/>
              <a:t>()</a:t>
            </a:r>
          </a:p>
        </p:txBody>
      </p:sp>
      <p:sp>
        <p:nvSpPr>
          <p:cNvPr id="430" name="Shape 430"/>
          <p:cNvSpPr/>
          <p:nvPr/>
        </p:nvSpPr>
        <p:spPr>
          <a:xfrm>
            <a:off x="9832649" y="2810596"/>
            <a:ext cx="12543537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클래스 내, 함수의 첫번째 인자는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self</a:t>
            </a:r>
            <a:r>
              <a:t> 로 지정합니다.</a:t>
            </a:r>
          </a:p>
          <a:p>
            <a:pPr algn="l">
              <a:defRPr sz="4000"/>
            </a:pPr>
            <a:r>
              <a:t>이 인자에 직접 값을 넣지 않습니다. 함수 호출 시에 파이썬에서</a:t>
            </a:r>
          </a:p>
          <a:p>
            <a:pPr algn="l">
              <a:defRPr sz="4000"/>
            </a:pPr>
            <a:r>
              <a:t>자동으로 대입합니다.</a:t>
            </a:r>
          </a:p>
        </p:txBody>
      </p:sp>
      <p:sp>
        <p:nvSpPr>
          <p:cNvPr id="431" name="Shape 431"/>
          <p:cNvSpPr/>
          <p:nvPr/>
        </p:nvSpPr>
        <p:spPr>
          <a:xfrm>
            <a:off x="3240586" y="3603180"/>
            <a:ext cx="1107446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32" name="Shape 432"/>
          <p:cNvSpPr/>
          <p:nvPr/>
        </p:nvSpPr>
        <p:spPr>
          <a:xfrm flipH="1">
            <a:off x="4417177" y="3439405"/>
            <a:ext cx="4990956" cy="17477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7991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33" name="Shape 433"/>
          <p:cNvSpPr/>
          <p:nvPr/>
        </p:nvSpPr>
        <p:spPr>
          <a:xfrm>
            <a:off x="3157733" y="8037171"/>
            <a:ext cx="1107446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모듈과 팩키지</a:t>
            </a:r>
          </a:p>
        </p:txBody>
      </p:sp>
      <p:sp>
        <p:nvSpPr>
          <p:cNvPr id="436" name="Shape 4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모듈 : 파이썬 소스코드 파일</a:t>
            </a:r>
          </a:p>
          <a:p>
            <a:pPr/>
            <a:r>
              <a:t>파이썬 팩키지 : 파이썬 소스코드가 있는 디렉토리</a:t>
            </a:r>
          </a:p>
          <a:p>
            <a:pPr lvl="1"/>
            <a:r>
              <a:t>디렉토리에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__init__.py</a:t>
            </a:r>
            <a:r>
              <a:t> 파일이 있어야, &lt;파이썬 팩키지&gt; 로서 인식을 합니다.</a:t>
            </a:r>
          </a:p>
          <a:p>
            <a:pPr lvl="1"/>
            <a:r>
              <a:t>Tip : 파이썬 3.3 부터는 __init__.py 가 없어도 인식을 합니다.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</a:t>
            </a:r>
          </a:p>
        </p:txBody>
      </p:sp>
      <p:sp>
        <p:nvSpPr>
          <p:cNvPr id="439" name="Shape 4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다른 파이썬 소스코드를 가져온다 (Import) 는 것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Import 시점에서 해당 코드를 실행한다는 의미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해당 소스코드의 클래스/함수를 현재 코드에서 쓸 수 있다는 의미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코드 예)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import 팩키지내함수경로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import 모듈내함수경로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from 팩키지경로 import 함수경로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from 모듈경로 import 함수경로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 경로</a:t>
            </a:r>
          </a:p>
        </p:txBody>
      </p:sp>
      <p:sp>
        <p:nvSpPr>
          <p:cNvPr id="442" name="Shape 442"/>
          <p:cNvSpPr/>
          <p:nvPr>
            <p:ph type="body" sz="half" idx="1"/>
          </p:nvPr>
        </p:nvSpPr>
        <p:spPr>
          <a:xfrm>
            <a:off x="667320" y="3238500"/>
            <a:ext cx="23049360" cy="4032015"/>
          </a:xfrm>
          <a:prstGeom prst="rect">
            <a:avLst/>
          </a:prstGeom>
        </p:spPr>
        <p:txBody>
          <a:bodyPr/>
          <a:lstStyle/>
          <a:p>
            <a:pPr/>
            <a:r>
              <a:t>sys.path 상의 경로에서 모듈/팩키지를 찾습니다.</a:t>
            </a:r>
          </a:p>
          <a:p>
            <a:pPr/>
            <a:r>
              <a:t>sys.path 는 list 인터페이스를 제공하므로, append 도 가능합니다.</a:t>
            </a:r>
          </a:p>
        </p:txBody>
      </p:sp>
      <p:pic>
        <p:nvPicPr>
          <p:cNvPr id="44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51614" y="6756992"/>
            <a:ext cx="16084278" cy="60105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(1)</a:t>
            </a:r>
          </a:p>
        </p:txBody>
      </p:sp>
      <p:sp>
        <p:nvSpPr>
          <p:cNvPr id="446" name="Shape 44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15950" indent="-615950" defTabSz="800735">
              <a:spcBef>
                <a:spcPts val="5700"/>
              </a:spcBef>
              <a:defRPr sz="5044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__name__</a:t>
            </a:r>
            <a:r>
              <a:t> : __name__ 가 있는 파이썬 소스코드 파일의 파일명</a:t>
            </a:r>
          </a:p>
          <a:p>
            <a:pPr lvl="1" marL="1231900" indent="-615950" defTabSz="800735">
              <a:spcBef>
                <a:spcPts val="5700"/>
              </a:spcBef>
              <a:defRPr sz="5044"/>
            </a:pPr>
            <a:r>
              <a:t>ex) hello_world.py 의 경우 : __name__ 은 "hello_world"</a:t>
            </a:r>
          </a:p>
          <a:p>
            <a:pPr marL="615950" indent="-615950" defTabSz="800735">
              <a:spcBef>
                <a:spcPts val="5700"/>
              </a:spcBef>
              <a:defRPr sz="5044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__file__</a:t>
            </a:r>
            <a:r>
              <a:t> : __file__ 이 있는 파이썬 소스코드 파일의 경로명</a:t>
            </a:r>
          </a:p>
          <a:p>
            <a:pPr lvl="1" marL="1231900" indent="-615950" defTabSz="800735">
              <a:spcBef>
                <a:spcPts val="5700"/>
              </a:spcBef>
              <a:defRPr sz="5044"/>
            </a:pPr>
            <a:r>
              <a:t>ex) c:\dev\hello_world.py</a:t>
            </a:r>
          </a:p>
          <a:p>
            <a:pPr marL="615950" indent="-615950" defTabSz="800735">
              <a:spcBef>
                <a:spcPts val="5700"/>
              </a:spcBef>
              <a:defRPr sz="5044"/>
            </a:pPr>
            <a:r>
              <a:t>단,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최초 진입</a:t>
            </a:r>
            <a:r>
              <a:t> 소스코드일 경우 __name__ 은 "__main__" 이 되지만, __file__ 은 그대로 유지됩니다.</a:t>
            </a:r>
          </a:p>
          <a:p>
            <a:pPr lvl="1" marL="1231900" indent="-615950" defTabSz="800735">
              <a:spcBef>
                <a:spcPts val="5700"/>
              </a:spcBef>
              <a:defRPr sz="5044"/>
            </a:pPr>
            <a:r>
              <a:t>최초 진입 소스코드를 지정할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(2)</a:t>
            </a:r>
          </a:p>
        </p:txBody>
      </p:sp>
      <p:sp>
        <p:nvSpPr>
          <p:cNvPr id="449" name="Shape 4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58800" indent="-558800" defTabSz="726440">
              <a:spcBef>
                <a:spcPts val="5100"/>
              </a:spcBef>
              <a:defRPr sz="4576"/>
            </a:pPr>
            <a:r>
              <a:t>다음 소스코드가 있습니다.</a:t>
            </a:r>
          </a:p>
          <a:p>
            <a:pPr lvl="4" marL="0" indent="804672" defTabSz="402336">
              <a:spcBef>
                <a:spcPts val="0"/>
              </a:spcBef>
              <a:buSzTx/>
              <a:buNone/>
              <a:defRPr sz="26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__name__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__name__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lvl="4" marL="0" indent="804672" defTabSz="402336">
              <a:spcBef>
                <a:spcPts val="0"/>
              </a:spcBef>
              <a:buSzTx/>
              <a:buNone/>
              <a:defRPr sz="26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__file__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__file__</a:t>
            </a:r>
            <a:r>
              <a:rPr b="1">
                <a:solidFill>
                  <a:srgbClr val="000000"/>
                </a:solidFill>
              </a:rPr>
              <a:t>))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현재 경로에 name_test.py 가 있을 경우</a:t>
            </a:r>
          </a:p>
          <a:p>
            <a:pPr lvl="1" marL="1117600" indent="-558800" defTabSz="726440">
              <a:spcBef>
                <a:spcPts val="5100"/>
              </a:spcBef>
              <a:defRPr sz="4576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r>
              <a:t> name_test.py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__main__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name_test.py</a:t>
            </a:r>
          </a:p>
          <a:p>
            <a:pPr lvl="1" marL="1117600" indent="-558800" defTabSz="726440">
              <a:spcBef>
                <a:spcPts val="5100"/>
              </a:spcBef>
              <a:defRPr sz="4576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b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t>import name_test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/Users/allieus/dev/askdjango/msworkshop-2016-jeju/name_test.py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(2)</a:t>
            </a:r>
          </a:p>
        </p:txBody>
      </p:sp>
      <p:sp>
        <p:nvSpPr>
          <p:cNvPr id="452" name="Shape 4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58800" indent="-558800" defTabSz="726440">
              <a:spcBef>
                <a:spcPts val="5100"/>
              </a:spcBef>
              <a:defRPr sz="4576"/>
            </a:pPr>
            <a:r>
              <a:t>다음 소스코드가 있습니다.</a:t>
            </a:r>
          </a:p>
          <a:p>
            <a:pPr lvl="4" marL="0" indent="804672" defTabSz="402336">
              <a:spcBef>
                <a:spcPts val="0"/>
              </a:spcBef>
              <a:buSzTx/>
              <a:buNone/>
              <a:defRPr sz="26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__name__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__name__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lvl="4" marL="0" indent="804672" defTabSz="402336">
              <a:spcBef>
                <a:spcPts val="0"/>
              </a:spcBef>
              <a:buSzTx/>
              <a:buNone/>
              <a:defRPr sz="26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__file__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__file__</a:t>
            </a:r>
            <a:r>
              <a:rPr b="1">
                <a:solidFill>
                  <a:srgbClr val="000000"/>
                </a:solidFill>
              </a:rPr>
              <a:t>))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현재 경로에 name_test.py 가 있을 경우</a:t>
            </a:r>
          </a:p>
          <a:p>
            <a:pPr lvl="1" marL="1117600" indent="-558800" defTabSz="726440">
              <a:spcBef>
                <a:spcPts val="5100"/>
              </a:spcBef>
              <a:defRPr sz="4576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r>
              <a:t> name_test.py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__main__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name_test.py</a:t>
            </a:r>
          </a:p>
          <a:p>
            <a:pPr lvl="1" marL="1117600" indent="-558800" defTabSz="726440">
              <a:spcBef>
                <a:spcPts val="5100"/>
              </a:spcBef>
              <a:defRPr sz="4576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b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t>import name_test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/Users/allieus/dev/askdjango/msworkshop-2016-jeju/name_test.py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 Studio Code</a:t>
            </a:r>
          </a:p>
        </p:txBody>
      </p:sp>
      <p:sp>
        <p:nvSpPr>
          <p:cNvPr id="156" name="Shape 1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 defTabSz="584200">
              <a:spcBef>
                <a:spcPts val="4200"/>
              </a:spcBef>
            </a:pPr>
            <a:r>
              <a:rPr u="sng">
                <a:hlinkClick r:id="rId2" invalidUrl="" action="" tgtFrame="" tooltip="" history="1" highlightClick="0" endSnd="0"/>
              </a:rPr>
              <a:t>Visual Studio Code</a:t>
            </a:r>
            <a:r>
              <a:t> 를 추천합니다.</a:t>
            </a:r>
          </a:p>
          <a:p>
            <a:pPr marL="444500" indent="-444500" defTabSz="584200">
              <a:spcBef>
                <a:spcPts val="4200"/>
              </a:spcBef>
            </a:pPr>
            <a:r>
              <a:t>혹은 편하신 에디터를 쓰시면 됩니다.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Sublime Text 3, Atom, PyCharm, etc.</a:t>
            </a:r>
          </a:p>
          <a:p>
            <a:pPr marL="444500" indent="-444500" defTabSz="584200">
              <a:spcBef>
                <a:spcPts val="4200"/>
              </a:spcBef>
            </a:pPr>
            <a:r>
              <a:t>단 에디터의 소스코드 인코딩은 필히 UTF-8 로 설정해주세요.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Visual Studio Code 에서는 디폴트 설정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윈도우만 지원하는 소스코드 편집기는 대개 cp949 인코딩</a:t>
            </a:r>
          </a:p>
        </p:txBody>
      </p:sp>
      <p:pic>
        <p:nvPicPr>
          <p:cNvPr id="15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961628" y="1574360"/>
            <a:ext cx="3873997" cy="38739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(3)</a:t>
            </a:r>
          </a:p>
        </p:txBody>
      </p:sp>
      <p:sp>
        <p:nvSpPr>
          <p:cNvPr id="455" name="Shape 4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1000" indent="-381000" defTabSz="495300">
              <a:spcBef>
                <a:spcPts val="3500"/>
              </a:spcBef>
              <a:defRPr sz="3120"/>
            </a:pPr>
            <a:r>
              <a:t>다음 소스코드가 있습니다.</a:t>
            </a:r>
          </a:p>
          <a:p>
            <a:pPr lvl="4" marL="0" indent="548640" defTabSz="274320">
              <a:spcBef>
                <a:spcPts val="0"/>
              </a:spcBef>
              <a:buSzTx/>
              <a:buNone/>
              <a:defRPr sz="18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__name__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__name__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lvl="4" marL="0" indent="548640" defTabSz="274320">
              <a:spcBef>
                <a:spcPts val="0"/>
              </a:spcBef>
              <a:buSzTx/>
              <a:buNone/>
              <a:defRPr sz="18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__file__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__file__</a:t>
            </a:r>
            <a:r>
              <a:rPr b="1">
                <a:solidFill>
                  <a:srgbClr val="000000"/>
                </a:solidFill>
              </a:rPr>
              <a:t>))</a:t>
            </a:r>
          </a:p>
          <a:p>
            <a:pPr marL="381000" indent="-381000" defTabSz="495300">
              <a:spcBef>
                <a:spcPts val="3500"/>
              </a:spcBef>
              <a:defRPr sz="3120"/>
            </a:pPr>
            <a:r>
              <a:t>현재 경로에 a/b/c/name_test.py 가 있을 경우</a:t>
            </a:r>
          </a:p>
          <a:p>
            <a:pPr lvl="1" marL="762000" indent="-381000" defTabSz="495300">
              <a:spcBef>
                <a:spcPts val="3500"/>
              </a:spcBef>
              <a:defRPr sz="3120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r>
              <a:t> a/b/c/name_test.py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__main__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a/b/c/ame_test.py</a:t>
            </a:r>
            <a:endParaRPr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latin typeface="Apple SD 산돌고딕 Neo 세미볼드체"/>
              <a:ea typeface="Apple SD 산돌고딕 Neo 세미볼드체"/>
              <a:cs typeface="Apple SD 산돌고딕 Neo 세미볼드체"/>
              <a:sym typeface="Apple SD 산돌고딕 Neo 세미볼드체"/>
            </a:endParaRPr>
          </a:p>
          <a:p>
            <a:pPr lvl="1" marL="762000" indent="-381000" defTabSz="495300">
              <a:spcBef>
                <a:spcPts val="3500"/>
              </a:spcBef>
              <a:defRPr sz="3120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b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t>import a.b.c.name_test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/Users/allieus/dev/askdjango/msworkshop-2016-jeju/a/b/c/name_test.py</a:t>
            </a:r>
            <a:endParaRPr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latin typeface="Apple SD 산돌고딕 Neo 세미볼드체"/>
              <a:ea typeface="Apple SD 산돌고딕 Neo 세미볼드체"/>
              <a:cs typeface="Apple SD 산돌고딕 Neo 세미볼드체"/>
              <a:sym typeface="Apple SD 산돌고딕 Neo 세미볼드체"/>
            </a:endParaRPr>
          </a:p>
          <a:p>
            <a:pPr lvl="2" marL="1143000" indent="-381000" defTabSz="495300">
              <a:spcBef>
                <a:spcPts val="3500"/>
              </a:spcBef>
              <a:defRPr sz="3120"/>
            </a:pPr>
            <a:r>
              <a:t>주의 : 다음 3개 파일이 각 파이썬 팩키지 내에 존재해야만 import 가 가능합니다.</a:t>
            </a:r>
          </a:p>
          <a:p>
            <a:pPr lvl="3" marL="1524000" indent="-381000" defTabSz="495300">
              <a:spcBef>
                <a:spcPts val="3500"/>
              </a:spcBef>
              <a:defRPr sz="3120"/>
            </a:pPr>
            <a:r>
              <a:t>a/__init__.py, a/b/__init__.py, a/b/c/__init__.py</a:t>
            </a:r>
          </a:p>
          <a:p>
            <a:pPr lvl="3" marL="1524000" indent="-381000" defTabSz="495300">
              <a:spcBef>
                <a:spcPts val="3500"/>
              </a:spcBef>
              <a:defRPr sz="3120"/>
            </a:pPr>
            <a:r>
              <a:t>파이썬 3.3 이상에서는 __init__.py 가 없어도 import 가 가능하지만, 호환성 보장과 가독성을 위해 __init__.py 파일을 꼭 넣어주세요.</a:t>
            </a:r>
          </a:p>
        </p:txBody>
      </p:sp>
      <p:sp>
        <p:nvSpPr>
          <p:cNvPr id="456" name="Shape 456"/>
          <p:cNvSpPr/>
          <p:nvPr/>
        </p:nvSpPr>
        <p:spPr>
          <a:xfrm>
            <a:off x="8698679" y="5757669"/>
            <a:ext cx="1193437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a/b/c/name_test.py 로부터 파이썬 실행</a:t>
            </a:r>
          </a:p>
        </p:txBody>
      </p:sp>
      <p:sp>
        <p:nvSpPr>
          <p:cNvPr id="457" name="Shape 457"/>
          <p:cNvSpPr/>
          <p:nvPr/>
        </p:nvSpPr>
        <p:spPr>
          <a:xfrm>
            <a:off x="7758440" y="7459429"/>
            <a:ext cx="1503132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따로 파이썬을 실행하고나서, a/b/c/name_test.py 를 가져옴.</a:t>
            </a:r>
          </a:p>
        </p:txBody>
      </p:sp>
      <p:sp>
        <p:nvSpPr>
          <p:cNvPr id="458" name="Shape 458"/>
          <p:cNvSpPr/>
          <p:nvPr/>
        </p:nvSpPr>
        <p:spPr>
          <a:xfrm flipH="1">
            <a:off x="7357861" y="6187650"/>
            <a:ext cx="1325323" cy="1"/>
          </a:xfrm>
          <a:prstGeom prst="line">
            <a:avLst/>
          </a:prstGeom>
          <a:ln w="1524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59" name="Shape 459"/>
          <p:cNvSpPr/>
          <p:nvPr/>
        </p:nvSpPr>
        <p:spPr>
          <a:xfrm flipH="1">
            <a:off x="4222374" y="8027517"/>
            <a:ext cx="3273120" cy="208332"/>
          </a:xfrm>
          <a:prstGeom prst="line">
            <a:avLst/>
          </a:prstGeom>
          <a:ln w="1524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(4)</a:t>
            </a:r>
          </a:p>
        </p:txBody>
      </p:sp>
      <p:sp>
        <p:nvSpPr>
          <p:cNvPr id="462" name="Shape 4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특정 파이썬 소스코드 내에서 </a:t>
            </a: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D2Coding"/>
                <a:ea typeface="D2Coding"/>
                <a:cs typeface="D2Coding"/>
                <a:sym typeface="D2Coding"/>
              </a:rPr>
              <a:t>if __name__ == '__main__'</a:t>
            </a:r>
            <a:r>
              <a:t> 을 쓰는 이유</a:t>
            </a:r>
          </a:p>
          <a:p>
            <a:pPr lvl="1"/>
            <a:r>
              <a:t>다른 소스코드에 의해서 Import 되었을 때가 아니라, 직접 실행되었을 때에만 실행할 코드가 필요할 경우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range 와 xrange (1)</a:t>
            </a:r>
          </a:p>
        </p:txBody>
      </p:sp>
      <p:sp>
        <p:nvSpPr>
          <p:cNvPr id="465" name="Shape 4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2 에서는 따로 range, xrange 가 구분</a:t>
            </a:r>
          </a:p>
          <a:p>
            <a:pPr/>
            <a:r>
              <a:t>파이썬 3 에서는 range 가 제거되고, xrange 가 range 로 변경됨</a:t>
            </a:r>
          </a:p>
          <a:p>
            <a:pPr/>
            <a:r>
              <a:t>차이</a:t>
            </a:r>
          </a:p>
          <a:p>
            <a:pPr lvl="1"/>
            <a:r>
              <a:t>range : 가용값들을 미리 생성하고 시작하느냐 (+ 메모리 공간)</a:t>
            </a:r>
          </a:p>
          <a:p>
            <a:pPr lvl="1"/>
            <a:r>
              <a:t>xrange : 값의 범위만 정해두고, 값을 그때 그때 생성해내느냐 (+ CPU 연산)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range 와 xrange (2)</a:t>
            </a:r>
          </a:p>
        </p:txBody>
      </p:sp>
      <p:sp>
        <p:nvSpPr>
          <p:cNvPr id="468" name="Shape 46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파이썬2에서 range 와 xrange 코드의 처리방식의 차이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# -*- coding: utf-8 -*-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import</a:t>
            </a:r>
            <a:r>
              <a:t> datetime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now</a:t>
            </a:r>
            <a:r>
              <a:rPr b="1"/>
              <a:t>())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0329D8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295E99"/>
                </a:solidFill>
              </a:rP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t>300000000</a:t>
            </a:r>
            <a:r>
              <a:rPr>
                <a:solidFill>
                  <a:srgbClr val="000000"/>
                </a:solidFill>
              </a:rPr>
              <a:t>):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break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now</a:t>
            </a:r>
            <a:r>
              <a:rPr b="1"/>
              <a:t>())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0329D8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295E99"/>
                </a:solidFill>
              </a:rPr>
              <a:t>xrange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t>300000000</a:t>
            </a:r>
            <a:r>
              <a:rPr>
                <a:solidFill>
                  <a:srgbClr val="000000"/>
                </a:solidFill>
              </a:rPr>
              <a:t>):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break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now</a:t>
            </a:r>
            <a:r>
              <a:rPr b="1"/>
              <a:t>())</a:t>
            </a:r>
          </a:p>
        </p:txBody>
      </p:sp>
      <p:sp>
        <p:nvSpPr>
          <p:cNvPr id="469" name="Shape 469"/>
          <p:cNvSpPr/>
          <p:nvPr/>
        </p:nvSpPr>
        <p:spPr>
          <a:xfrm>
            <a:off x="14697042" y="6148840"/>
            <a:ext cx="11813742" cy="5414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635000" indent="-635000" algn="l">
              <a:spcBef>
                <a:spcPts val="5900"/>
              </a:spcBef>
              <a:buSzPct val="75000"/>
              <a:buChar char="•"/>
              <a:defRPr sz="4000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python2 generator_2_for_python2.py</a:t>
            </a:r>
            <a:br/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2016-07-11 08:11:06.301121</a:t>
            </a:r>
            <a:b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</a:br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0</a:t>
            </a:r>
            <a:b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</a:br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2016-07-11 08:11:14.016743</a:t>
            </a:r>
            <a:b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</a:br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0</a:t>
            </a:r>
            <a:b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</a:br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2016-07-11 08:11:14.016799</a:t>
            </a:r>
          </a:p>
        </p:txBody>
      </p:sp>
      <p:sp>
        <p:nvSpPr>
          <p:cNvPr id="470" name="Shape 470"/>
          <p:cNvSpPr/>
          <p:nvPr/>
        </p:nvSpPr>
        <p:spPr>
          <a:xfrm>
            <a:off x="7285832" y="7133952"/>
            <a:ext cx="6476900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200"/>
            </a:lvl1pPr>
          </a:lstStyle>
          <a:p>
            <a:pPr/>
            <a:r>
              <a:t>본 range() 함수가 준비되는 데에, 약 8초</a:t>
            </a:r>
          </a:p>
        </p:txBody>
      </p:sp>
      <p:sp>
        <p:nvSpPr>
          <p:cNvPr id="471" name="Shape 471"/>
          <p:cNvSpPr/>
          <p:nvPr/>
        </p:nvSpPr>
        <p:spPr>
          <a:xfrm>
            <a:off x="7011640" y="9867901"/>
            <a:ext cx="7938314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200"/>
            </a:lvl1pPr>
          </a:lstStyle>
          <a:p>
            <a:pPr/>
            <a:r>
              <a:t>본 xrange() 함수가 준비되는 데에, 약 0.00001초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range 와 xrange (3)</a:t>
            </a:r>
          </a:p>
        </p:txBody>
      </p:sp>
      <p:sp>
        <p:nvSpPr>
          <p:cNvPr id="474" name="Shape 4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/>
              <a:t>,</a:t>
            </a:r>
            <a:r>
              <a:t> step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[]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while</a:t>
            </a:r>
            <a:r>
              <a:t> start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end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mylist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append</a:t>
            </a:r>
            <a:r>
              <a:rPr b="1"/>
              <a:t>(</a:t>
            </a:r>
            <a:r>
              <a:t>start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start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mylist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myxrange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/>
              <a:t>,</a:t>
            </a:r>
            <a:r>
              <a:t> step</a:t>
            </a:r>
            <a:r>
              <a:rPr b="1"/>
              <a:t>):    </a:t>
            </a:r>
            <a:r>
              <a:rPr>
                <a:solidFill>
                  <a:schemeClr val="accent3">
                    <a:hueOff val="-546623"/>
                    <a:satOff val="7767"/>
                    <a:lumOff val="-14512"/>
                  </a:schemeClr>
                </a:solidFill>
              </a:rPr>
              <a:t># 코루틴 생성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while</a:t>
            </a:r>
            <a:r>
              <a:t> start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end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rPr b="1">
                <a:solidFill>
                  <a:srgbClr val="295E99"/>
                </a:solidFill>
              </a:rPr>
              <a:t>yield</a:t>
            </a:r>
            <a:r>
              <a:rPr>
                <a:solidFill>
                  <a:srgbClr val="000000"/>
                </a:solidFill>
              </a:rPr>
              <a:t> start   </a:t>
            </a:r>
            <a:r>
              <a:t># generator 문법</a:t>
            </a:r>
            <a:endParaRPr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start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'----'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myxrange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코루틴 (Co-Routine)</a:t>
            </a:r>
          </a:p>
        </p:txBody>
      </p:sp>
      <p:sp>
        <p:nvSpPr>
          <p:cNvPr id="477" name="Shape 4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150" indent="-438150" defTabSz="569594">
              <a:spcBef>
                <a:spcPts val="4000"/>
              </a:spcBef>
              <a:defRPr sz="3588"/>
            </a:pPr>
            <a:r>
              <a:t>Sub Routine : 함수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진입점이 하나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부모/자식관계가 성립. 순차적으로 진행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매 호출시마다, Routine 내 context 가 초기화</a:t>
            </a:r>
          </a:p>
          <a:p>
            <a:pPr marL="438150" indent="-438150" defTabSz="569594">
              <a:spcBef>
                <a:spcPts val="4000"/>
              </a:spcBef>
              <a:defRPr sz="3588"/>
            </a:pPr>
            <a:r>
              <a:t>Co Routine : 코루틴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진입점이 여럿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병렬적으로 진행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여러번 호출이 되어도, Routine 내 Context 가 유지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파이썬에서는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Generator</a:t>
            </a:r>
            <a:r>
              <a:t> 문법으로 간편히 구현</a:t>
            </a:r>
          </a:p>
        </p:txBody>
      </p:sp>
      <p:sp>
        <p:nvSpPr>
          <p:cNvPr id="478" name="Shape 478"/>
          <p:cNvSpPr/>
          <p:nvPr/>
        </p:nvSpPr>
        <p:spPr>
          <a:xfrm>
            <a:off x="13558323" y="2514233"/>
            <a:ext cx="2970785" cy="254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t>호출코드</a:t>
            </a:r>
          </a:p>
          <a:p>
            <a:pPr>
              <a:defRPr sz="4000"/>
            </a:pPr>
            <a:r>
              <a:t>sub_routine()</a:t>
            </a:r>
          </a:p>
          <a:p>
            <a:pPr>
              <a:defRPr sz="4000"/>
            </a:pPr>
            <a:r>
              <a:t>sub_routine()</a:t>
            </a:r>
          </a:p>
          <a:p>
            <a:pPr>
              <a:defRPr sz="4000"/>
            </a:pPr>
            <a:r>
              <a:t>sub_routine()</a:t>
            </a:r>
          </a:p>
        </p:txBody>
      </p:sp>
      <p:sp>
        <p:nvSpPr>
          <p:cNvPr id="479" name="Shape 479"/>
          <p:cNvSpPr/>
          <p:nvPr/>
        </p:nvSpPr>
        <p:spPr>
          <a:xfrm>
            <a:off x="20356230" y="1480187"/>
            <a:ext cx="3570733" cy="501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/>
            </a:pPr>
            <a:r>
              <a:t>호출코드</a:t>
            </a:r>
          </a:p>
          <a:p>
            <a:pPr algn="l">
              <a:defRPr sz="3500"/>
            </a:pPr>
            <a:r>
              <a:t>def sub_rontiune():</a:t>
            </a:r>
            <a:br/>
            <a:r>
              <a:t>    i = 10</a:t>
            </a:r>
            <a:br/>
            <a:r>
              <a:t>    i += 1</a:t>
            </a:r>
            <a:br/>
            <a:r>
              <a:t>    print(i)</a:t>
            </a:r>
            <a:br/>
            <a:r>
              <a:t>    i += 1</a:t>
            </a:r>
            <a:br/>
            <a:r>
              <a:t>    print(i)</a:t>
            </a:r>
            <a:br/>
            <a:r>
              <a:t>    i += 1</a:t>
            </a:r>
            <a:br/>
            <a:r>
              <a:t>    print(i)</a:t>
            </a:r>
          </a:p>
        </p:txBody>
      </p:sp>
      <p:sp>
        <p:nvSpPr>
          <p:cNvPr id="480" name="Shape 480"/>
          <p:cNvSpPr/>
          <p:nvPr/>
        </p:nvSpPr>
        <p:spPr>
          <a:xfrm>
            <a:off x="20391124" y="7360244"/>
            <a:ext cx="3351594" cy="501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/>
            </a:pPr>
            <a:r>
              <a:t>호출코드</a:t>
            </a:r>
          </a:p>
          <a:p>
            <a:pPr algn="l">
              <a:defRPr sz="3500"/>
            </a:pPr>
            <a:r>
              <a:t>def co_rontiune():</a:t>
            </a:r>
            <a:br/>
            <a:r>
              <a:t>    i = 10</a:t>
            </a:r>
            <a:br/>
            <a:r>
              <a:t>    i += 1</a:t>
            </a:r>
            <a:br/>
            <a:r>
              <a:t>    yield(i)</a:t>
            </a:r>
            <a:br/>
            <a:r>
              <a:t>    i += 1</a:t>
            </a:r>
            <a:br/>
            <a:r>
              <a:t>    yield(i)</a:t>
            </a:r>
            <a:br/>
            <a:r>
              <a:t>    i += 1</a:t>
            </a:r>
            <a:br/>
            <a:r>
              <a:t>    yield(i)</a:t>
            </a:r>
          </a:p>
        </p:txBody>
      </p:sp>
      <p:sp>
        <p:nvSpPr>
          <p:cNvPr id="481" name="Shape 481"/>
          <p:cNvSpPr/>
          <p:nvPr/>
        </p:nvSpPr>
        <p:spPr>
          <a:xfrm>
            <a:off x="12642336" y="7633207"/>
            <a:ext cx="5291329" cy="375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호출코드</a:t>
            </a:r>
          </a:p>
          <a:p>
            <a:pPr algn="l">
              <a:defRPr sz="4000"/>
            </a:pPr>
            <a:r>
              <a:t>generator = co_routine()</a:t>
            </a:r>
          </a:p>
          <a:p>
            <a:pPr algn="l">
              <a:defRPr sz="4000"/>
            </a:pPr>
            <a:r>
              <a:t>print(next(generator))</a:t>
            </a:r>
          </a:p>
          <a:p>
            <a:pPr algn="l">
              <a:defRPr sz="4000"/>
            </a:pPr>
            <a:r>
              <a:t>print(next(generator))</a:t>
            </a:r>
          </a:p>
          <a:p>
            <a:pPr algn="l">
              <a:defRPr sz="4000"/>
            </a:pPr>
            <a:r>
              <a:t>print(next(generator))</a:t>
            </a:r>
          </a:p>
          <a:p>
            <a:pPr algn="l">
              <a:defRPr sz="4000"/>
            </a:pPr>
            <a:r>
              <a:t>print(next(generator))</a:t>
            </a:r>
          </a:p>
        </p:txBody>
      </p:sp>
      <p:sp>
        <p:nvSpPr>
          <p:cNvPr id="482" name="Shape 482"/>
          <p:cNvSpPr/>
          <p:nvPr/>
        </p:nvSpPr>
        <p:spPr>
          <a:xfrm flipV="1">
            <a:off x="16531167" y="2381076"/>
            <a:ext cx="3883107" cy="1093815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3" name="Shape 483"/>
          <p:cNvSpPr/>
          <p:nvPr/>
        </p:nvSpPr>
        <p:spPr>
          <a:xfrm flipV="1">
            <a:off x="16534811" y="2373291"/>
            <a:ext cx="3880473" cy="1642523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4" name="Shape 484"/>
          <p:cNvSpPr/>
          <p:nvPr/>
        </p:nvSpPr>
        <p:spPr>
          <a:xfrm flipV="1">
            <a:off x="16536605" y="2368399"/>
            <a:ext cx="3881401" cy="2253270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5" name="Shape 485"/>
          <p:cNvSpPr/>
          <p:nvPr/>
        </p:nvSpPr>
        <p:spPr>
          <a:xfrm flipV="1">
            <a:off x="17448399" y="8815829"/>
            <a:ext cx="3355040" cy="364372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6" name="Shape 486"/>
          <p:cNvSpPr/>
          <p:nvPr/>
        </p:nvSpPr>
        <p:spPr>
          <a:xfrm>
            <a:off x="17453714" y="9817273"/>
            <a:ext cx="3346841" cy="558052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7" name="Shape 487"/>
          <p:cNvSpPr/>
          <p:nvPr/>
        </p:nvSpPr>
        <p:spPr>
          <a:xfrm>
            <a:off x="17458229" y="10329690"/>
            <a:ext cx="3343931" cy="1172131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8" name="Shape 488"/>
          <p:cNvSpPr/>
          <p:nvPr/>
        </p:nvSpPr>
        <p:spPr>
          <a:xfrm>
            <a:off x="17458200" y="11073089"/>
            <a:ext cx="3344419" cy="1265271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9" name="Shape 489"/>
          <p:cNvSpPr/>
          <p:nvPr/>
        </p:nvSpPr>
        <p:spPr>
          <a:xfrm>
            <a:off x="15784302" y="11856044"/>
            <a:ext cx="391922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defRPr>
            </a:lvl1pPr>
          </a:lstStyle>
          <a:p>
            <a:pPr/>
            <a:r>
              <a:t>StopIteration 예외 발생 !!!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Generator 문법 (1)</a:t>
            </a:r>
          </a:p>
        </p:txBody>
      </p:sp>
      <p:sp>
        <p:nvSpPr>
          <p:cNvPr id="492" name="Shape 49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공식문서 : </a:t>
            </a:r>
            <a:r>
              <a:rPr u="sng">
                <a:hlinkClick r:id="rId2" invalidUrl="" action="" tgtFrame="" tooltip="" history="1" highlightClick="0" endSnd="0"/>
              </a:rPr>
              <a:t>https://wiki.python.org/moin/Generators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연속된 (Sequence) 값들을 생산해내는 함수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일반 함수에서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return 문</a:t>
            </a:r>
            <a:r>
              <a:t> 대신에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yield 키워드</a:t>
            </a:r>
            <a:r>
              <a:t>가 쓰여지면, Generator 가 됩니다.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Generator 에서는 return 문은 쓰이지 않습니다.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yield 한 값들이 순차적으로 생산됩니다.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끝에 도달하면 (추가 yield 가 없으면), StopIteration 예외 자동 발생합니다.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for 루프는 StopIteration 예외를 자동으로 처리합니다.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rPr u="sng">
                <a:hlinkClick r:id="rId3" invalidUrl="" action="" tgtFrame="" tooltip="" history="1" highlightClick="0" endSnd="0"/>
              </a:rPr>
              <a:t>관련 PEP문서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Generator 문법 (2)</a:t>
            </a:r>
          </a:p>
        </p:txBody>
      </p:sp>
      <p:sp>
        <p:nvSpPr>
          <p:cNvPr id="495" name="Shape 495"/>
          <p:cNvSpPr/>
          <p:nvPr>
            <p:ph type="body" sz="half" idx="1"/>
          </p:nvPr>
        </p:nvSpPr>
        <p:spPr>
          <a:xfrm>
            <a:off x="667320" y="3238500"/>
            <a:ext cx="10890977" cy="9777990"/>
          </a:xfrm>
          <a:prstGeom prst="rect">
            <a:avLst/>
          </a:prstGeom>
        </p:spPr>
        <p:txBody>
          <a:bodyPr/>
          <a:lstStyle/>
          <a:p>
            <a:pPr/>
            <a:r>
              <a:t>예시코드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to_3</a:t>
            </a:r>
            <a:r>
              <a:rPr b="1"/>
              <a:t>():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0</a:t>
            </a:r>
            <a:endParaRPr b="0">
              <a:solidFill>
                <a:srgbClr val="000000"/>
              </a:solidFill>
            </a:endParaRP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endParaRPr b="0">
              <a:solidFill>
                <a:srgbClr val="000000"/>
              </a:solidFill>
            </a:endParaRP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endParaRPr b="0">
              <a:solidFill>
                <a:srgbClr val="000000"/>
              </a:solidFill>
            </a:endParaRP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endParaRPr b="0">
              <a:solidFill>
                <a:srgbClr val="000000"/>
              </a:solidFill>
            </a:endParaR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generator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to_3</a:t>
            </a:r>
            <a:r>
              <a:rPr b="1"/>
              <a:t>()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generator</a:t>
            </a:r>
            <a:r>
              <a:rPr b="1"/>
              <a:t>)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generator</a:t>
            </a:r>
            <a:r>
              <a:rPr b="1"/>
              <a:t>: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496" name="Shape 496"/>
          <p:cNvSpPr/>
          <p:nvPr/>
        </p:nvSpPr>
        <p:spPr>
          <a:xfrm>
            <a:off x="8543536" y="3238500"/>
            <a:ext cx="15389053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635000" indent="-635000" algn="l">
              <a:spcBef>
                <a:spcPts val="5900"/>
              </a:spcBef>
              <a:buSzPct val="75000"/>
              <a:buChar char="•"/>
              <a:defRPr sz="5200"/>
            </a:pPr>
            <a:r>
              <a:t>실행결과</a:t>
            </a:r>
          </a:p>
          <a:p>
            <a:pPr lvl="1" marL="1270000" indent="-635000" algn="l">
              <a:spcBef>
                <a:spcPts val="5900"/>
              </a:spcBef>
              <a:buSzPct val="75000"/>
              <a:buChar char="•"/>
              <a:defRPr sz="5200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 generator_1.py</a:t>
            </a:r>
            <a:br/>
            <a:r>
              <a:t>&lt;generator object to_3 at 0x1054ccba0&gt;</a:t>
            </a:r>
            <a:br/>
            <a:r>
              <a:t>0</a:t>
            </a:r>
            <a:br/>
            <a:r>
              <a:t>1</a:t>
            </a:r>
            <a:br/>
            <a:r>
              <a:t>2</a:t>
            </a:r>
            <a:br/>
            <a:r>
              <a:t>3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Generator 를 활용한 Fibonacci 수열</a:t>
            </a:r>
          </a:p>
        </p:txBody>
      </p:sp>
      <p:sp>
        <p:nvSpPr>
          <p:cNvPr id="499" name="Shape 499"/>
          <p:cNvSpPr/>
          <p:nvPr>
            <p:ph type="body" sz="half" idx="1"/>
          </p:nvPr>
        </p:nvSpPr>
        <p:spPr>
          <a:xfrm>
            <a:off x="667320" y="3238500"/>
            <a:ext cx="10748684" cy="9777990"/>
          </a:xfrm>
          <a:prstGeom prst="rect">
            <a:avLst/>
          </a:prstGeom>
        </p:spPr>
        <p:txBody>
          <a:bodyPr/>
          <a:lstStyle/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fib</a:t>
            </a:r>
            <a:r>
              <a:rPr b="1"/>
              <a:t>(</a:t>
            </a:r>
            <a:r>
              <a:t>n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x</a:t>
            </a:r>
            <a:r>
              <a:rPr b="1"/>
              <a:t>,</a:t>
            </a:r>
            <a:r>
              <a:t> y</a:t>
            </a:r>
            <a:r>
              <a:rPr b="1"/>
              <a:t>,</a:t>
            </a:r>
            <a:r>
              <a:t> counter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while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427AB3"/>
                </a:solidFill>
              </a:rP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counter </a:t>
            </a:r>
            <a:r>
              <a:rPr b="1">
                <a:solidFill>
                  <a:srgbClr val="D97100"/>
                </a:solidFill>
              </a:rPr>
              <a:t>&gt;</a:t>
            </a:r>
            <a:r>
              <a:t> n</a:t>
            </a:r>
            <a:r>
              <a:rPr b="1"/>
              <a:t>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    </a:t>
            </a:r>
            <a:r>
              <a:rPr b="1">
                <a:solidFill>
                  <a:srgbClr val="295E99"/>
                </a:solidFill>
              </a:rPr>
              <a:t>break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yield</a:t>
            </a:r>
            <a:r>
              <a:t> x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x</a:t>
            </a:r>
            <a:r>
              <a:rPr b="1"/>
              <a:t>,</a:t>
            </a:r>
            <a:r>
              <a:t> y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y</a:t>
            </a:r>
            <a:r>
              <a:rPr b="1"/>
              <a:t>,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counter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for</a:t>
            </a:r>
            <a:r>
              <a:rPr b="0"/>
              <a:t> x </a:t>
            </a:r>
            <a:r>
              <a:rPr>
                <a:solidFill>
                  <a:srgbClr val="295E99"/>
                </a:solidFill>
              </a:rPr>
              <a:t>in</a:t>
            </a:r>
            <a:r>
              <a:rPr b="0"/>
              <a:t> fib</a:t>
            </a:r>
            <a: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t>):</a:t>
            </a:r>
            <a:endParaRPr b="0"/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x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</p:txBody>
      </p:sp>
      <p:sp>
        <p:nvSpPr>
          <p:cNvPr id="500" name="Shape 500"/>
          <p:cNvSpPr/>
          <p:nvPr/>
        </p:nvSpPr>
        <p:spPr>
          <a:xfrm>
            <a:off x="12656346" y="3238500"/>
            <a:ext cx="10748684" cy="9777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fib2</a:t>
            </a:r>
            <a:r>
              <a:rPr b="1"/>
              <a:t>():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x</a:t>
            </a:r>
            <a:r>
              <a:rPr b="1"/>
              <a:t>,</a:t>
            </a:r>
            <a:r>
              <a:t> y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3" algn="l" defTabSz="457200"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while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427AB3"/>
                </a:solidFill>
              </a:rP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yield</a:t>
            </a:r>
            <a:r>
              <a:t> x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x</a:t>
            </a:r>
            <a:r>
              <a:rPr b="1"/>
              <a:t>,</a:t>
            </a:r>
            <a:r>
              <a:t> y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y</a:t>
            </a:r>
            <a:r>
              <a:rPr b="1"/>
              <a:t>,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counter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x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fib2</a:t>
            </a:r>
            <a:r>
              <a:rPr b="1"/>
              <a:t>():</a:t>
            </a:r>
          </a:p>
          <a:p>
            <a:pPr lvl="3" algn="l" defTabSz="457200"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x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counter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counter </a:t>
            </a:r>
            <a:r>
              <a:rPr b="1">
                <a:solidFill>
                  <a:srgbClr val="D97100"/>
                </a:solidFill>
              </a:rPr>
              <a:t>&gt;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: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break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Generator 를 tuple/list 로 변환하기</a:t>
            </a:r>
          </a:p>
        </p:txBody>
      </p:sp>
      <p:sp>
        <p:nvSpPr>
          <p:cNvPr id="503" name="Shape 5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조금 전 to_3() 제너레이터를 다음과 같이 tuple/list 를 반환토록 할 수 있습니다.</a:t>
            </a:r>
          </a:p>
          <a:p>
            <a:pPr lvl="1"/>
            <a:r>
              <a:rPr>
                <a:solidFill>
                  <a:srgbClr val="A6AAA9"/>
                </a:solidFill>
              </a:rPr>
              <a:t>&gt;&gt;&gt; </a:t>
            </a:r>
            <a:r>
              <a:t>numbers = list(to_3())</a:t>
            </a:r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numbers = tuple(to_3())</a:t>
            </a:r>
            <a:br/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numbers = list(range(10))</a:t>
            </a:r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numbers = tuple(range(10))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소스 코드 인코딩은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utf8</a:t>
            </a:r>
            <a:r>
              <a:t> 입니다.</a:t>
            </a:r>
          </a:p>
        </p:txBody>
      </p:sp>
      <p:sp>
        <p:nvSpPr>
          <p:cNvPr id="160" name="Shape 1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다른 소스코드 편집기를 쓰실 때에는, 소스코드 파일 인코딩을 필히 utf8 로 맞춰주세요.</a:t>
            </a:r>
          </a:p>
          <a:p>
            <a:pPr lvl="1"/>
            <a:r>
              <a:t>요즘 대다수 소스코드 편집기들의 기본 소스코드 인코딩은 utf8 입니다.</a:t>
            </a:r>
          </a:p>
          <a:p>
            <a:pPr/>
            <a:r>
              <a:t>파일마다 소스코드 인코딩을 지정하실 수 있지만, 파이썬 3 에서는 기본 소스코드 인코딩을 utf8 로 처리합니다. (파이썬2 는 ascii)</a:t>
            </a:r>
          </a:p>
          <a:p>
            <a:pPr lvl="1"/>
            <a:r>
              <a:t>물론, 소스코드 상단에 인코딩을 shebang 으로 지정도 가능합니다. (</a:t>
            </a:r>
            <a:r>
              <a:rPr u="sng">
                <a:hlinkClick r:id="rId2" invalidUrl="" action="" tgtFrame="" tooltip="" history="1" highlightClick="0" endSnd="0"/>
              </a:rPr>
              <a:t>관련문서</a:t>
            </a:r>
            <a:r>
              <a:t>)</a:t>
            </a:r>
          </a:p>
          <a:p>
            <a:pPr lvl="2"/>
            <a:r>
              <a:t>ex)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# -*- coding: cp949 -*-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순회 가능한 객체 (Iterable Objects)</a:t>
            </a:r>
          </a:p>
        </p:txBody>
      </p:sp>
      <p:sp>
        <p:nvSpPr>
          <p:cNvPr id="506" name="Shape 506"/>
          <p:cNvSpPr/>
          <p:nvPr>
            <p:ph type="body" sz="half" idx="1"/>
          </p:nvPr>
        </p:nvSpPr>
        <p:spPr>
          <a:xfrm>
            <a:off x="667320" y="3238500"/>
            <a:ext cx="13263559" cy="9777990"/>
          </a:xfrm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str, list, dict, tuple, set, generator 는 모두 순회가 가능한 객체</a:t>
            </a: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str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ch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"hello world"</a:t>
            </a:r>
            <a:r>
              <a:rPr b="1"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ch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list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]: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i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tuple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):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i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set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{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}: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i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dict (keys)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key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}:</a:t>
            </a: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</p:txBody>
      </p:sp>
      <p:sp>
        <p:nvSpPr>
          <p:cNvPr id="507" name="Shape 507"/>
          <p:cNvSpPr/>
          <p:nvPr/>
        </p:nvSpPr>
        <p:spPr>
          <a:xfrm>
            <a:off x="15190984" y="3238500"/>
            <a:ext cx="7077173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61188"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dict (keys)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key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}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keys</a:t>
            </a:r>
            <a:r>
              <a:rPr b="1"/>
              <a:t>():</a:t>
            </a:r>
          </a:p>
          <a:p>
            <a:pPr algn="l" defTabSz="361188">
              <a:defRPr b="1"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dict (values)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value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}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values</a:t>
            </a:r>
            <a:r>
              <a:rPr b="1"/>
              <a:t>():</a:t>
            </a:r>
          </a:p>
          <a:p>
            <a:pPr algn="l" defTabSz="361188">
              <a:defRPr b="1"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value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dict (items)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key</a:t>
            </a:r>
            <a:r>
              <a:rPr b="1"/>
              <a:t>,</a:t>
            </a:r>
            <a:r>
              <a:t> value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}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algn="l" defTabSz="361188">
              <a:defRPr b="1"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value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Generator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to_3</a:t>
            </a:r>
            <a:r>
              <a:rPr b="1"/>
              <a:t>():</a:t>
            </a:r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to_3</a:t>
            </a:r>
            <a:r>
              <a:rPr b="1"/>
              <a:t>():</a:t>
            </a:r>
          </a:p>
          <a:p>
            <a:pPr algn="l" defTabSz="361188">
              <a:defRPr b="1"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i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호출가능한 객체 (Callable Objects) (1)</a:t>
            </a:r>
          </a:p>
        </p:txBody>
      </p:sp>
      <p:sp>
        <p:nvSpPr>
          <p:cNvPr id="510" name="Shape 51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함수를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호출</a:t>
            </a:r>
            <a:r>
              <a:t>해서, 리턴값을 취한다.</a:t>
            </a:r>
          </a:p>
          <a:p>
            <a:pPr/>
            <a:r>
              <a:t>클래스를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호출</a:t>
            </a:r>
            <a:r>
              <a:t>해서, 인스턴스를 생성한다.</a:t>
            </a:r>
          </a:p>
          <a:p>
            <a:pPr/>
            <a:r>
              <a:t>클래스의 인스턴스로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호출가능토록</a:t>
            </a:r>
            <a:r>
              <a:t> 만들 수 있습니다.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class</a:t>
            </a:r>
            <a:r>
              <a:t> Calculator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base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base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calculator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))</a:t>
            </a:r>
          </a:p>
        </p:txBody>
      </p:sp>
      <p:pic>
        <p:nvPicPr>
          <p:cNvPr id="51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5052" y="9040176"/>
            <a:ext cx="11049001" cy="2679701"/>
          </a:xfrm>
          <a:prstGeom prst="rect">
            <a:avLst/>
          </a:prstGeom>
          <a:ln w="12700">
            <a:miter lim="400000"/>
          </a:ln>
        </p:spPr>
      </p:pic>
      <p:sp>
        <p:nvSpPr>
          <p:cNvPr id="512" name="Shape 512"/>
          <p:cNvSpPr/>
          <p:nvPr/>
        </p:nvSpPr>
        <p:spPr>
          <a:xfrm>
            <a:off x="13633454" y="11066105"/>
            <a:ext cx="5339336" cy="841858"/>
          </a:xfrm>
          <a:prstGeom prst="roundRect">
            <a:avLst>
              <a:gd name="adj" fmla="val 22629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13" name="Shape 513"/>
          <p:cNvSpPr/>
          <p:nvPr/>
        </p:nvSpPr>
        <p:spPr>
          <a:xfrm>
            <a:off x="2625476" y="11245734"/>
            <a:ext cx="3033107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14" name="Shape 514"/>
          <p:cNvSpPr/>
          <p:nvPr/>
        </p:nvSpPr>
        <p:spPr>
          <a:xfrm>
            <a:off x="4011234" y="11319092"/>
            <a:ext cx="15436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호출 !</a:t>
            </a:r>
          </a:p>
        </p:txBody>
      </p:sp>
      <p:sp>
        <p:nvSpPr>
          <p:cNvPr id="515" name="Shape 515"/>
          <p:cNvSpPr/>
          <p:nvPr/>
        </p:nvSpPr>
        <p:spPr>
          <a:xfrm>
            <a:off x="7931770" y="12197136"/>
            <a:ext cx="150190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오류메세지가 "인스턴스입니다." 가 아니라 "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호출불가</a:t>
            </a:r>
            <a:r>
              <a:t>합니다."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호출가능한 객체 (Callable Objects) (2)</a:t>
            </a:r>
          </a:p>
        </p:txBody>
      </p:sp>
      <p:sp>
        <p:nvSpPr>
          <p:cNvPr id="518" name="Shape 51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인스턴스를 호출가능토록 만들려면, __call__ 멤버함수를 구현합니다.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class</a:t>
            </a:r>
            <a:r>
              <a:t> Calculator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base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base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__call__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calculator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))</a:t>
            </a:r>
          </a:p>
        </p:txBody>
      </p:sp>
      <p:sp>
        <p:nvSpPr>
          <p:cNvPr id="519" name="Shape 519"/>
          <p:cNvSpPr/>
          <p:nvPr/>
        </p:nvSpPr>
        <p:spPr>
          <a:xfrm>
            <a:off x="1998414" y="7925668"/>
            <a:ext cx="5750074" cy="1185422"/>
          </a:xfrm>
          <a:prstGeom prst="roundRect">
            <a:avLst>
              <a:gd name="adj" fmla="val 17306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20" name="Shape 520"/>
          <p:cNvSpPr/>
          <p:nvPr/>
        </p:nvSpPr>
        <p:spPr>
          <a:xfrm>
            <a:off x="2544287" y="10365795"/>
            <a:ext cx="3033106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pic>
        <p:nvPicPr>
          <p:cNvPr id="52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93417" y="8010046"/>
            <a:ext cx="6515101" cy="1054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익명 함수 (Anonymous Functions)</a:t>
            </a:r>
          </a:p>
        </p:txBody>
      </p:sp>
      <p:sp>
        <p:nvSpPr>
          <p:cNvPr id="524" name="Shape 52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58800" indent="-558800" defTabSz="726440">
              <a:spcBef>
                <a:spcPts val="5100"/>
              </a:spcBef>
              <a:defRPr sz="4576"/>
            </a:pPr>
            <a:r>
              <a:t>파이썬에서는 lambda 식을 통해 익명함수를 생성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return 문은 쓰지 않아도, 마지막 값이 return 으로 처리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인자로 함수를 지정할 때, 많이 쓰인다.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일반 함수와 인자처리도 동일하게 처리 (Positional Arguments, Keyword Arguments)</a:t>
            </a: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def</a:t>
            </a:r>
            <a:r>
              <a:t> mysum1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02336">
              <a:spcBef>
                <a:spcPts val="0"/>
              </a:spcBef>
              <a:buSzTx/>
              <a:buNone/>
              <a:defRPr b="1" sz="26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  <a:r>
              <a:t>mysum2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x</a:t>
            </a:r>
            <a:r>
              <a:rPr b="1"/>
              <a:t>,</a:t>
            </a:r>
            <a:r>
              <a:t> y</a:t>
            </a:r>
            <a:r>
              <a:rPr b="1"/>
              <a:t>: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02336">
              <a:spcBef>
                <a:spcPts val="0"/>
              </a:spcBef>
              <a:buSzTx/>
              <a:buNone/>
              <a:defRPr b="1" sz="264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mysum1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  <a:endParaRPr b="0"/>
          </a:p>
          <a:p>
            <a:pPr marL="0" indent="0" defTabSz="402336">
              <a:spcBef>
                <a:spcPts val="0"/>
              </a:spcBef>
              <a:buSzTx/>
              <a:buNone/>
              <a:defRPr b="1" sz="264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mysum2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  <a:endParaRPr b="0"/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  <a:r>
              <a:t>mysum3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args</a:t>
            </a:r>
            <a:r>
              <a:rPr b="1"/>
              <a:t>:</a:t>
            </a:r>
            <a:r>
              <a:t> </a:t>
            </a:r>
            <a:r>
              <a:rPr>
                <a:solidFill>
                  <a:srgbClr val="295E99"/>
                </a:solidFill>
              </a:rPr>
              <a:t>sum</a:t>
            </a:r>
            <a:r>
              <a:rPr b="1"/>
              <a:t>(</a:t>
            </a:r>
            <a:r>
              <a:t>args</a:t>
            </a:r>
            <a:r>
              <a:rPr b="1"/>
              <a:t>)</a:t>
            </a:r>
          </a:p>
          <a:p>
            <a:pPr marL="0" indent="0" defTabSz="402336">
              <a:spcBef>
                <a:spcPts val="0"/>
              </a:spcBef>
              <a:buSzTx/>
              <a:buNone/>
              <a:defRPr b="1" sz="264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mysum3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4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5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6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7</a:t>
            </a:r>
            <a:r>
              <a:t>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Python3, Built-in Functions (1)</a:t>
            </a:r>
          </a:p>
        </p:txBody>
      </p:sp>
      <p:sp>
        <p:nvSpPr>
          <p:cNvPr id="527" name="Shape 52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3400" indent="-533400" defTabSz="693419">
              <a:spcBef>
                <a:spcPts val="4900"/>
              </a:spcBef>
              <a:defRPr sz="4368"/>
            </a:pPr>
            <a:r>
              <a:t>공식문서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https://docs.python.org/3/library/functions.html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rPr u="sng">
                <a:hlinkClick r:id="rId3" invalidUrl="" action="" tgtFrame="" tooltip="" history="1" highlightClick="0" endSnd="0"/>
              </a:rPr>
              <a:t>sorted</a:t>
            </a:r>
            <a:r>
              <a:t> : sorted(iterable[,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][, reverse])</a:t>
            </a:r>
          </a:p>
          <a:p>
            <a:pPr lvl="1" marL="1066800" indent="-533400" defTabSz="693419">
              <a:spcBef>
                <a:spcPts val="4900"/>
              </a:spcBef>
              <a:defRPr sz="4368"/>
            </a:pPr>
            <a:r>
              <a:t>key : 정렬기준값을 계산할 함수를 지정. 값에 기반해 오름차순/내림차순 정렬. 새로이 정렬된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리스트</a:t>
            </a:r>
            <a:r>
              <a:t>를 리턴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rPr u="sng">
                <a:hlinkClick r:id="rId4" invalidUrl="" action="" tgtFrame="" tooltip="" history="1" highlightClick="0" endSnd="0"/>
              </a:rPr>
              <a:t>filter</a:t>
            </a:r>
            <a:r>
              <a:t> : filter(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function</a:t>
            </a:r>
            <a:r>
              <a:t>, iterable)</a:t>
            </a:r>
          </a:p>
          <a:p>
            <a:pPr lvl="1" marL="1066800" indent="-533400" defTabSz="693419">
              <a:spcBef>
                <a:spcPts val="4900"/>
              </a:spcBef>
              <a:defRPr sz="4368"/>
            </a:pPr>
            <a:r>
              <a:t>function : 필터링할 함수를 지정. True 를 리턴한 항목으로만 구성된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Generator</a:t>
            </a:r>
            <a:r>
              <a:t> 를 리턴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rPr u="sng">
                <a:hlinkClick r:id="rId5" invalidUrl="" action="" tgtFrame="" tooltip="" history="1" highlightClick="0" endSnd="0"/>
              </a:rPr>
              <a:t>map</a:t>
            </a:r>
            <a:r>
              <a:t> : map(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function</a:t>
            </a:r>
            <a:r>
              <a:t>, iterable, ...)</a:t>
            </a:r>
          </a:p>
          <a:p>
            <a:pPr lvl="1" marL="1066800" indent="-533400" defTabSz="693419">
              <a:spcBef>
                <a:spcPts val="4900"/>
              </a:spcBef>
              <a:defRPr sz="4368"/>
            </a:pPr>
            <a:r>
              <a:t>function : 값을 변환할 함수를 지정. 리턴값으로 구성된 새로운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Generator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</a:t>
            </a:r>
            <a:r>
              <a:t>를 리턴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Python3, Built-in Functions (2)</a:t>
            </a:r>
          </a:p>
        </p:txBody>
      </p:sp>
      <p:sp>
        <p:nvSpPr>
          <p:cNvPr id="530" name="Shape 53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150" indent="-438150" defTabSz="569594">
              <a:spcBef>
                <a:spcPts val="4000"/>
              </a:spcBef>
              <a:defRPr sz="3588"/>
            </a:pPr>
            <a:r>
              <a:rPr u="sng">
                <a:hlinkClick r:id="rId2" invalidUrl="" action="" tgtFrame="" tooltip="" history="1" highlightClick="0" endSnd="0"/>
              </a:rPr>
              <a:t>max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max(iterable, *[,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, default])</a:t>
            </a:r>
          </a:p>
          <a:p>
            <a:pPr lvl="2" marL="1314450" indent="-438150" defTabSz="569594">
              <a:spcBef>
                <a:spcPts val="4000"/>
              </a:spcBef>
              <a:defRPr sz="3588"/>
            </a:pPr>
            <a:r>
              <a:t>iterable 에서 key 함수를 거친 결과값 중에 가장 큰 결과값의 원래값을 반환</a:t>
            </a:r>
          </a:p>
          <a:p>
            <a:pPr lvl="2" marL="1314450" indent="-438150" defTabSz="569594">
              <a:spcBef>
                <a:spcPts val="4000"/>
              </a:spcBef>
              <a:defRPr sz="3588"/>
            </a:pPr>
            <a:r>
              <a:t>default : iterable 이 비었을 경우, 이 값을 반환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max(arg1, arg2, *args[,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])</a:t>
            </a:r>
          </a:p>
          <a:p>
            <a:pPr lvl="2" marL="1314450" indent="-438150" defTabSz="569594">
              <a:spcBef>
                <a:spcPts val="4000"/>
              </a:spcBef>
              <a:defRPr sz="3588"/>
            </a:pPr>
            <a:r>
              <a:t>arg1, args2, ... 중 에서 key 함수를 거친 결과값 중에 가장 큰 결과값의 원래값을 반환</a:t>
            </a:r>
          </a:p>
          <a:p>
            <a:pPr marL="438150" indent="-438150" defTabSz="569594">
              <a:spcBef>
                <a:spcPts val="4000"/>
              </a:spcBef>
              <a:defRPr sz="3588"/>
            </a:pPr>
            <a:r>
              <a:rPr u="sng">
                <a:hlinkClick r:id="rId3" invalidUrl="" action="" tgtFrame="" tooltip="" history="1" highlightClick="0" endSnd="0"/>
              </a:rPr>
              <a:t>min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min(iterable, *[,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, default])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min(arg1, arg2, *args[,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])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Python3, Built-in Functions (3)</a:t>
            </a:r>
          </a:p>
        </p:txBody>
      </p:sp>
      <p:sp>
        <p:nvSpPr>
          <p:cNvPr id="533" name="Shape 5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list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sorted</a:t>
            </a:r>
            <a:r>
              <a:rPr b="1"/>
              <a:t>(</a:t>
            </a:r>
            <a:r>
              <a:t>mylist</a:t>
            </a:r>
            <a:r>
              <a:rPr b="1"/>
              <a:t>,</a:t>
            </a:r>
            <a:r>
              <a:t> key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i</a:t>
            </a:r>
            <a:r>
              <a:rPr b="1"/>
              <a:t>:</a:t>
            </a:r>
            <a:r>
              <a:t> i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reverse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427AB3"/>
                </a:solidFill>
              </a:rPr>
              <a:t>False</a:t>
            </a:r>
            <a:r>
              <a:rPr b="1"/>
              <a:t>))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list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filter</a:t>
            </a:r>
            <a:r>
              <a:t>(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3</a:t>
            </a:r>
            <a:r>
              <a:t>,</a:t>
            </a:r>
            <a:r>
              <a:rPr b="0"/>
              <a:t> mylist</a:t>
            </a:r>
            <a:r>
              <a:t>)))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list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map</a:t>
            </a:r>
            <a:r>
              <a:t>(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*</a:t>
            </a:r>
            <a:r>
              <a:rPr>
                <a:solidFill>
                  <a:srgbClr val="0329D8"/>
                </a:solidFill>
              </a:rPr>
              <a:t>2</a:t>
            </a:r>
            <a:r>
              <a:t>,</a:t>
            </a:r>
            <a:r>
              <a:rPr b="0"/>
              <a:t> mylist</a:t>
            </a:r>
            <a:r>
              <a:t>)))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list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map</a:t>
            </a:r>
            <a:r>
              <a:t>(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*</a:t>
            </a:r>
            <a:r>
              <a:rPr>
                <a:solidFill>
                  <a:srgbClr val="0329D8"/>
                </a:solidFill>
              </a:rPr>
              <a:t>2</a:t>
            </a:r>
            <a:r>
              <a:t>,</a:t>
            </a:r>
            <a:r>
              <a:rPr b="0"/>
              <a:t> </a:t>
            </a:r>
            <a:r>
              <a:rPr b="0">
                <a:solidFill>
                  <a:srgbClr val="295E99"/>
                </a:solidFill>
              </a:rPr>
              <a:t>filter</a:t>
            </a:r>
            <a:r>
              <a:t>(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3</a:t>
            </a:r>
            <a:r>
              <a:t>,</a:t>
            </a:r>
            <a:r>
              <a:rPr b="0"/>
              <a:t> mylist</a:t>
            </a:r>
            <a:r>
              <a:t>))))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max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key</a:t>
            </a:r>
            <a:r>
              <a:rPr>
                <a:solidFill>
                  <a:srgbClr val="D97100"/>
                </a:solidFill>
              </a:rPr>
              <a:t>=</a:t>
            </a:r>
            <a:r>
              <a:t>lambda</a:t>
            </a:r>
            <a:r>
              <a:rPr b="0">
                <a:solidFill>
                  <a:srgbClr val="000000"/>
                </a:solidFill>
              </a:rPr>
              <a:t> i</a:t>
            </a:r>
            <a:r>
              <a:rPr>
                <a:solidFill>
                  <a:srgbClr val="000000"/>
                </a:solidFill>
              </a:rPr>
              <a:t>: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/>
              <a:t>abs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)))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min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key</a:t>
            </a:r>
            <a:r>
              <a:rPr>
                <a:solidFill>
                  <a:srgbClr val="D97100"/>
                </a:solidFill>
              </a:rPr>
              <a:t>=</a:t>
            </a:r>
            <a:r>
              <a:t>lambda</a:t>
            </a:r>
            <a:r>
              <a:rPr b="0">
                <a:solidFill>
                  <a:srgbClr val="000000"/>
                </a:solidFill>
              </a:rPr>
              <a:t> i</a:t>
            </a:r>
            <a:r>
              <a:rPr>
                <a:solidFill>
                  <a:srgbClr val="000000"/>
                </a:solidFill>
              </a:rPr>
              <a:t>: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/>
              <a:t>abs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)))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max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range</a:t>
            </a:r>
            <a:r>
              <a:t>(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20</a:t>
            </a:r>
            <a:r>
              <a:t>),</a:t>
            </a:r>
            <a:r>
              <a:rPr b="0"/>
              <a:t> key</a:t>
            </a:r>
            <a:r>
              <a:rPr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</a:t>
            </a:r>
            <a:r>
              <a:rPr b="0">
                <a:solidFill>
                  <a:srgbClr val="295E99"/>
                </a:solidFill>
              </a:rPr>
              <a:t>abs</a:t>
            </a:r>
            <a:r>
              <a:t>(</a:t>
            </a:r>
            <a:r>
              <a:rPr b="0"/>
              <a:t>i</a:t>
            </a:r>
            <a:r>
              <a:t>)))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min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range</a:t>
            </a:r>
            <a:r>
              <a:t>(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20</a:t>
            </a:r>
            <a:r>
              <a:t>),</a:t>
            </a:r>
            <a:r>
              <a:rPr b="0"/>
              <a:t> key</a:t>
            </a:r>
            <a:r>
              <a:rPr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</a:t>
            </a:r>
            <a:r>
              <a:rPr b="0">
                <a:solidFill>
                  <a:srgbClr val="295E99"/>
                </a:solidFill>
              </a:rPr>
              <a:t>abs</a:t>
            </a:r>
            <a:r>
              <a:t>(</a:t>
            </a:r>
            <a:r>
              <a:rPr b="0"/>
              <a:t>i</a:t>
            </a:r>
            <a:r>
              <a:t>)))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임의 기준으로 정렬하기 (1)</a:t>
            </a:r>
          </a:p>
        </p:txBody>
      </p:sp>
      <p:sp>
        <p:nvSpPr>
          <p:cNvPr id="536" name="Shape 5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파이썬 공식문서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https://docs.python.org/3/howto/sorting.html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List 에는 sort 정렬함수 가 제공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리스트를 재정렬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리스트.sort(key=None, reverse=False)</a:t>
            </a:r>
          </a:p>
          <a:p>
            <a:pPr lvl="2" marL="1485899" indent="-495300" defTabSz="643889">
              <a:spcBef>
                <a:spcPts val="4600"/>
              </a:spcBef>
              <a:defRPr sz="4055"/>
            </a:pPr>
            <a:r>
              <a:t>key : 정렬기준을 만들 함수를 지정</a:t>
            </a:r>
          </a:p>
          <a:p>
            <a:pPr lvl="2" marL="1485899" indent="-495300" defTabSz="643889">
              <a:spcBef>
                <a:spcPts val="4600"/>
              </a:spcBef>
              <a:defRPr sz="4055"/>
            </a:pPr>
            <a:r>
              <a:t>reverse : 내림차순 정렬 여부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sorted 내장함수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인자로 제공된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Iterable 변수 (tuple, list, dict, etc)</a:t>
            </a:r>
            <a:r>
              <a:t> 내 순서를 변경하지 않고, 새로운 리스트를 생성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임의 기준으로 정렬하기 (2)</a:t>
            </a:r>
          </a:p>
        </p:txBody>
      </p:sp>
      <p:sp>
        <p:nvSpPr>
          <p:cNvPr id="539" name="Shape 5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리스트.sort() 예시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list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))</a:t>
            </a:r>
            <a:br>
              <a:rPr b="1"/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t>mylist</a:t>
            </a:r>
            <a:r>
              <a:t>)</a:t>
            </a:r>
            <a:br/>
            <a:r>
              <a:t>[0, 1, 2, 3, 4, 5, 6, 7, 8, 9, 10, 11, 12, 13, 14, 15, 16, 17, 18, 19]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0"/>
              <a:t>mylist</a:t>
            </a:r>
            <a:r>
              <a:rPr>
                <a:solidFill>
                  <a:srgbClr val="D97100"/>
                </a:solidFill>
              </a:rPr>
              <a:t>.</a:t>
            </a:r>
            <a:r>
              <a:rPr b="0"/>
              <a:t>sort</a:t>
            </a:r>
            <a:r>
              <a:t>(</a:t>
            </a:r>
            <a:r>
              <a:rPr b="0"/>
              <a:t>key</a:t>
            </a:r>
            <a:r>
              <a:rPr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x</a:t>
            </a:r>
            <a:r>
              <a:t>:</a:t>
            </a:r>
            <a:r>
              <a:rPr b="0"/>
              <a:t> x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3</a:t>
            </a:r>
            <a:r>
              <a:t>)</a:t>
            </a:r>
            <a:endParaRPr b="0"/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mylist</a:t>
            </a:r>
            <a:r>
              <a:t>)</a:t>
            </a:r>
            <a:br/>
            <a:r>
              <a:rPr b="0"/>
              <a:t>[0, 3, 6, 9, 12, 15, 18, 1, 4, 7, 10, 13, 16, 19, 2, 5, 8, 11, 14, 17]</a:t>
            </a:r>
          </a:p>
          <a:p>
            <a:pPr/>
            <a:r>
              <a:t>sorted 예시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list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))</a:t>
            </a:r>
            <a:br>
              <a:rPr b="1"/>
            </a:br>
            <a:r>
              <a:t>[0, 1, 2, 3, 4, 5, 6, 7, 8, 9, 10, 11, 12, 13, 14, 15, 16, 17, 18, 19]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mylist</a:t>
            </a:r>
            <a:r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mylist2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sorted</a:t>
            </a:r>
            <a:r>
              <a:rPr b="1"/>
              <a:t>(</a:t>
            </a:r>
            <a:r>
              <a:t>mylist</a:t>
            </a:r>
            <a:r>
              <a:rPr b="1"/>
              <a:t>,</a:t>
            </a:r>
            <a:r>
              <a:t> key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x</a:t>
            </a:r>
            <a:r>
              <a:rPr b="1"/>
              <a:t>:</a:t>
            </a:r>
            <a:r>
              <a:t> x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mylist</a:t>
            </a:r>
            <a:r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[0, 1, 2, 3, 4, 5, 6, 7, 8, 9, 10, 11, 12, 13, 14, 15, 16, 17, 18, 19]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mylist2</a:t>
            </a:r>
            <a:r>
              <a:rPr b="1"/>
              <a:t>)</a:t>
            </a:r>
            <a:endParaRPr b="1"/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[0, 3, 6, 9, 12, 15, 18, 1, 4, 7, 10, 13, 16, 19, 2, 5, 8, 11, 14, 17]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대소 비교</a:t>
            </a:r>
          </a:p>
        </p:txBody>
      </p:sp>
      <p:sp>
        <p:nvSpPr>
          <p:cNvPr id="542" name="Shape 54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b="1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0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True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b="1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5EA702"/>
                </a:solidFill>
              </a:rPr>
              <a:t>'a'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5EA702"/>
                </a:solidFill>
              </a:rPr>
              <a:t>'b'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True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b="1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9</a:t>
            </a:r>
            <a:r>
              <a:rPr>
                <a:solidFill>
                  <a:srgbClr val="000000"/>
                </a:solidFill>
              </a:rPr>
              <a:t>]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0</a:t>
            </a:r>
            <a:r>
              <a:rPr>
                <a:solidFill>
                  <a:srgbClr val="000000"/>
                </a:solidFill>
              </a:rPr>
              <a:t>]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False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b="1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0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9</a:t>
            </a:r>
            <a:r>
              <a:rPr>
                <a:solidFill>
                  <a:srgbClr val="000000"/>
                </a:solidFill>
              </a:rPr>
              <a:t>]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9</a:t>
            </a:r>
            <a:r>
              <a:rPr>
                <a:solidFill>
                  <a:srgbClr val="000000"/>
                </a:solidFill>
              </a:rPr>
              <a:t>]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True</a:t>
            </a:r>
          </a:p>
        </p:txBody>
      </p:sp>
      <p:sp>
        <p:nvSpPr>
          <p:cNvPr id="543" name="Shape 543"/>
          <p:cNvSpPr/>
          <p:nvPr/>
        </p:nvSpPr>
        <p:spPr>
          <a:xfrm>
            <a:off x="11862874" y="8370117"/>
            <a:ext cx="1021334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tuple/list 는 같은 자리수끼리만 비교대상</a:t>
            </a:r>
            <a:br/>
            <a:r>
              <a:t>앞의 자리일수록 우선순위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3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